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ppt/ink/ink2.xml" ContentType="application/inkml+xml"/>
  <Override PartName="/ppt/notesSlides/notesSlide7.xml" ContentType="application/vnd.openxmlformats-officedocument.presentationml.notesSlide+xml"/>
  <Override PartName="/ppt/ink/ink3.xml" ContentType="application/inkml+xml"/>
  <Override PartName="/ppt/ink/ink4.xml" ContentType="application/inkml+xml"/>
  <Override PartName="/ppt/notesSlides/notesSlide8.xml" ContentType="application/vnd.openxmlformats-officedocument.presentationml.notesSlide+xml"/>
  <Override PartName="/ppt/ink/ink5.xml" ContentType="application/inkml+xml"/>
  <Override PartName="/ppt/ink/ink6.xml" ContentType="application/inkml+xml"/>
  <Override PartName="/ppt/notesSlides/notesSlide9.xml" ContentType="application/vnd.openxmlformats-officedocument.presentationml.notesSlide+xml"/>
  <Override PartName="/ppt/ink/ink7.xml" ContentType="application/inkml+xml"/>
  <Override PartName="/ppt/ink/ink8.xml" ContentType="application/inkml+xml"/>
  <Override PartName="/ppt/notesSlides/notesSlide10.xml" ContentType="application/vnd.openxmlformats-officedocument.presentationml.notesSlide+xml"/>
  <Override PartName="/ppt/ink/ink9.xml" ContentType="application/inkml+xml"/>
  <Override PartName="/ppt/ink/ink10.xml" ContentType="application/inkml+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82" r:id="rId3"/>
    <p:sldId id="288" r:id="rId4"/>
    <p:sldId id="286" r:id="rId5"/>
    <p:sldId id="281" r:id="rId6"/>
    <p:sldId id="289" r:id="rId7"/>
    <p:sldId id="284" r:id="rId8"/>
    <p:sldId id="290" r:id="rId9"/>
    <p:sldId id="291" r:id="rId10"/>
    <p:sldId id="292" r:id="rId11"/>
    <p:sldId id="293" r:id="rId12"/>
    <p:sldId id="296" r:id="rId13"/>
    <p:sldId id="294" r:id="rId14"/>
    <p:sldId id="295" r:id="rId15"/>
    <p:sldId id="298" r:id="rId16"/>
    <p:sldId id="297" r:id="rId17"/>
    <p:sldId id="299" r:id="rId18"/>
    <p:sldId id="287" r:id="rId19"/>
    <p:sldId id="279" r:id="rId20"/>
    <p:sldId id="278" r:id="rId21"/>
    <p:sldId id="274" r:id="rId22"/>
    <p:sldId id="275" r:id="rId23"/>
    <p:sldId id="273" r:id="rId24"/>
    <p:sldId id="276" r:id="rId25"/>
    <p:sldId id="263" r:id="rId26"/>
    <p:sldId id="26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7D9E9"/>
    <a:srgbClr val="A888D8"/>
    <a:srgbClr val="339966"/>
    <a:srgbClr val="F5EF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91990" autoAdjust="0"/>
  </p:normalViewPr>
  <p:slideViewPr>
    <p:cSldViewPr snapToGrid="0">
      <p:cViewPr varScale="1">
        <p:scale>
          <a:sx n="77" d="100"/>
          <a:sy n="77" d="100"/>
        </p:scale>
        <p:origin x="85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3.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6.png"/></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4.715"/>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5.181"/>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5.181"/>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4.715"/>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5.181"/>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4.715"/>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5.181"/>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4.715"/>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5.181"/>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4.715"/>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media/image1.png>
</file>

<file path=ppt/media/image10.png>
</file>

<file path=ppt/media/image10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5C1479-C887-4239-933A-1D11FD948393}" type="datetimeFigureOut">
              <a:rPr lang="en-US" smtClean="0"/>
              <a:t>3/15/2021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F1FB3-F1DA-44AC-8A85-9CF7C2E79DD6}" type="slidenum">
              <a:rPr lang="en-US" smtClean="0"/>
              <a:t>‹#›</a:t>
            </a:fld>
            <a:endParaRPr lang="en-US"/>
          </a:p>
        </p:txBody>
      </p:sp>
    </p:spTree>
    <p:extLst>
      <p:ext uri="{BB962C8B-B14F-4D97-AF65-F5344CB8AC3E}">
        <p14:creationId xmlns:p14="http://schemas.microsoft.com/office/powerpoint/2010/main" val="3301040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Observing and predicting water usage, help water department find effective ways to provide reliable water supply</a:t>
            </a:r>
          </a:p>
          <a:p>
            <a:r>
              <a:rPr lang="en-US" dirty="0"/>
              <a:t>Informing customers from the average usage of their group help them to manage their usage </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3</a:t>
            </a:fld>
            <a:endParaRPr lang="en-US"/>
          </a:p>
        </p:txBody>
      </p:sp>
    </p:spTree>
    <p:extLst>
      <p:ext uri="{BB962C8B-B14F-4D97-AF65-F5344CB8AC3E}">
        <p14:creationId xmlns:p14="http://schemas.microsoft.com/office/powerpoint/2010/main" val="35877897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400" b="1" kern="1200" dirty="0">
                <a:solidFill>
                  <a:srgbClr val="FFFF00"/>
                </a:solidFill>
                <a:latin typeface="+mn-lt"/>
                <a:ea typeface="+mn-ea"/>
                <a:cs typeface="+mn-cs"/>
              </a:rPr>
              <a:t>Usage to count in March: </a:t>
            </a:r>
            <a:r>
              <a:rPr lang="en-US" sz="1400" b="1" kern="1200" dirty="0">
                <a:solidFill>
                  <a:schemeClr val="tx1"/>
                </a:solidFill>
                <a:latin typeface="+mn-lt"/>
                <a:ea typeface="+mn-ea"/>
                <a:cs typeface="+mn-cs"/>
              </a:rPr>
              <a:t>(26/55)*16= </a:t>
            </a:r>
            <a:r>
              <a:rPr lang="en-US" sz="1400" b="1" kern="1200" dirty="0">
                <a:solidFill>
                  <a:srgbClr val="FF0000"/>
                </a:solidFill>
                <a:latin typeface="+mn-lt"/>
                <a:ea typeface="+mn-ea"/>
                <a:cs typeface="+mn-cs"/>
              </a:rPr>
              <a:t>7.56</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24</a:t>
            </a:fld>
            <a:endParaRPr lang="en-US"/>
          </a:p>
        </p:txBody>
      </p:sp>
    </p:spTree>
    <p:extLst>
      <p:ext uri="{BB962C8B-B14F-4D97-AF65-F5344CB8AC3E}">
        <p14:creationId xmlns:p14="http://schemas.microsoft.com/office/powerpoint/2010/main" val="2612606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25</a:t>
            </a:fld>
            <a:endParaRPr lang="en-US"/>
          </a:p>
        </p:txBody>
      </p:sp>
    </p:spTree>
    <p:extLst>
      <p:ext uri="{BB962C8B-B14F-4D97-AF65-F5344CB8AC3E}">
        <p14:creationId xmlns:p14="http://schemas.microsoft.com/office/powerpoint/2010/main" val="938066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Average daily usage in Feb 2018,2019 and 2020 were the minimum. The reason might be related to number of days in Feb (Feb 2017,2018,2019 had 28 days and Feb2020 had 29 days).</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June and July demonstrate the relatively high usage in years of 2017,2018 and 2019, the increase in water consumption is due to summer season. Also, Nov, Dec and Feb show decrease in </a:t>
            </a:r>
            <a:r>
              <a:rPr lang="en-US" sz="1200" b="1" i="0" kern="1200" dirty="0" err="1">
                <a:solidFill>
                  <a:schemeClr val="tx1"/>
                </a:solidFill>
                <a:effectLst/>
                <a:latin typeface="+mn-lt"/>
                <a:ea typeface="+mn-ea"/>
                <a:cs typeface="+mn-cs"/>
              </a:rPr>
              <a:t>usage,so</a:t>
            </a:r>
            <a:r>
              <a:rPr lang="en-US" sz="1200" b="1" i="0" kern="1200" dirty="0">
                <a:solidFill>
                  <a:schemeClr val="tx1"/>
                </a:solidFill>
                <a:effectLst/>
                <a:latin typeface="+mn-lt"/>
                <a:ea typeface="+mn-ea"/>
                <a:cs typeface="+mn-cs"/>
              </a:rPr>
              <a:t> there is a seasonality.</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In 2020, water usage decreased from March 2020 and continue until June compared with similar months </a:t>
            </a:r>
            <a:r>
              <a:rPr lang="en-US" sz="1200" b="1" i="0" kern="1200" dirty="0" err="1">
                <a:solidFill>
                  <a:schemeClr val="tx1"/>
                </a:solidFill>
                <a:effectLst/>
                <a:latin typeface="+mn-lt"/>
                <a:ea typeface="+mn-ea"/>
                <a:cs typeface="+mn-cs"/>
              </a:rPr>
              <a:t>inprevious</a:t>
            </a:r>
            <a:r>
              <a:rPr lang="en-US" sz="1200" b="1" i="0" kern="1200" dirty="0">
                <a:solidFill>
                  <a:schemeClr val="tx1"/>
                </a:solidFill>
                <a:effectLst/>
                <a:latin typeface="+mn-lt"/>
                <a:ea typeface="+mn-ea"/>
                <a:cs typeface="+mn-cs"/>
              </a:rPr>
              <a:t> years.</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Besides seasonality, there is a trend that seems it is not kept in 2020.</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5</a:t>
            </a:fld>
            <a:endParaRPr lang="en-US"/>
          </a:p>
        </p:txBody>
      </p:sp>
    </p:spTree>
    <p:extLst>
      <p:ext uri="{BB962C8B-B14F-4D97-AF65-F5344CB8AC3E}">
        <p14:creationId xmlns:p14="http://schemas.microsoft.com/office/powerpoint/2010/main" val="101154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7</a:t>
            </a:fld>
            <a:endParaRPr lang="en-US"/>
          </a:p>
        </p:txBody>
      </p:sp>
    </p:spTree>
    <p:extLst>
      <p:ext uri="{BB962C8B-B14F-4D97-AF65-F5344CB8AC3E}">
        <p14:creationId xmlns:p14="http://schemas.microsoft.com/office/powerpoint/2010/main" val="619917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8</a:t>
            </a:fld>
            <a:endParaRPr lang="en-US"/>
          </a:p>
        </p:txBody>
      </p:sp>
    </p:spTree>
    <p:extLst>
      <p:ext uri="{BB962C8B-B14F-4D97-AF65-F5344CB8AC3E}">
        <p14:creationId xmlns:p14="http://schemas.microsoft.com/office/powerpoint/2010/main" val="3233923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18</a:t>
            </a:fld>
            <a:endParaRPr lang="en-US"/>
          </a:p>
        </p:txBody>
      </p:sp>
    </p:spTree>
    <p:extLst>
      <p:ext uri="{BB962C8B-B14F-4D97-AF65-F5344CB8AC3E}">
        <p14:creationId xmlns:p14="http://schemas.microsoft.com/office/powerpoint/2010/main" val="3069708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Read Date: </a:t>
            </a:r>
            <a:r>
              <a:rPr lang="en-US" sz="1200" b="1" dirty="0">
                <a:solidFill>
                  <a:schemeClr val="tx1"/>
                </a:solidFill>
              </a:rPr>
              <a:t>Date that water meter was read to record water used since 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latin typeface="+mn-lt"/>
                <a:ea typeface="+mn-ea"/>
                <a:cs typeface="+mn-cs"/>
              </a:rPr>
              <a:t>Read Days: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latin typeface="+mn-lt"/>
                <a:ea typeface="+mn-ea"/>
                <a:cs typeface="+mn-cs"/>
              </a:rPr>
              <a:t>Number of days that have elapsed between the associated read date and the 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Calculated from subtracting Read Days from Read Date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latin typeface="+mn-lt"/>
                <a:ea typeface="+mn-ea"/>
                <a:cs typeface="+mn-cs"/>
              </a:rPr>
              <a:t>Water Usage: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latin typeface="+mn-lt"/>
                <a:ea typeface="+mn-ea"/>
                <a:cs typeface="+mn-cs"/>
              </a:rPr>
              <a:t>How much water use was recorded since the last meter read (in </a:t>
            </a:r>
            <a:r>
              <a:rPr lang="en-US" sz="1200" b="1" kern="1200" dirty="0" err="1">
                <a:solidFill>
                  <a:schemeClr val="tx1"/>
                </a:solidFill>
                <a:latin typeface="+mn-lt"/>
                <a:ea typeface="+mn-ea"/>
                <a:cs typeface="+mn-cs"/>
              </a:rPr>
              <a:t>hcf</a:t>
            </a:r>
            <a:r>
              <a:rPr lang="en-US" sz="1200" b="1" kern="1200" dirty="0">
                <a:solidFill>
                  <a:schemeClr val="tx1"/>
                </a:solidFill>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20</a:t>
            </a:fld>
            <a:endParaRPr lang="en-US"/>
          </a:p>
        </p:txBody>
      </p:sp>
    </p:spTree>
    <p:extLst>
      <p:ext uri="{BB962C8B-B14F-4D97-AF65-F5344CB8AC3E}">
        <p14:creationId xmlns:p14="http://schemas.microsoft.com/office/powerpoint/2010/main" val="25296490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Read date: </a:t>
            </a:r>
            <a:r>
              <a:rPr lang="en-US" sz="1200" b="1" dirty="0">
                <a:solidFill>
                  <a:schemeClr val="tx1"/>
                </a:solidFill>
              </a:rPr>
              <a:t>Date that water meter was read to record water used since previous read date</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21</a:t>
            </a:fld>
            <a:endParaRPr lang="en-US"/>
          </a:p>
        </p:txBody>
      </p:sp>
    </p:spTree>
    <p:extLst>
      <p:ext uri="{BB962C8B-B14F-4D97-AF65-F5344CB8AC3E}">
        <p14:creationId xmlns:p14="http://schemas.microsoft.com/office/powerpoint/2010/main" val="1282624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22</a:t>
            </a:fld>
            <a:endParaRPr lang="en-US"/>
          </a:p>
        </p:txBody>
      </p:sp>
    </p:spTree>
    <p:extLst>
      <p:ext uri="{BB962C8B-B14F-4D97-AF65-F5344CB8AC3E}">
        <p14:creationId xmlns:p14="http://schemas.microsoft.com/office/powerpoint/2010/main" val="15522703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Read date: </a:t>
            </a:r>
            <a:r>
              <a:rPr lang="en-US" sz="1200" b="1" dirty="0">
                <a:solidFill>
                  <a:schemeClr val="tx1"/>
                </a:solidFill>
              </a:rPr>
              <a:t>Date that water meter was read to record water used since previous read date</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23</a:t>
            </a:fld>
            <a:endParaRPr lang="en-US"/>
          </a:p>
        </p:txBody>
      </p:sp>
    </p:spTree>
    <p:extLst>
      <p:ext uri="{BB962C8B-B14F-4D97-AF65-F5344CB8AC3E}">
        <p14:creationId xmlns:p14="http://schemas.microsoft.com/office/powerpoint/2010/main" val="4297147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BC5D-E9FF-4413-8D7A-30F322EA90C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665C4FA-38CF-4346-B501-1E676DA46D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1EB265-0599-4851-8126-98CD022B2758}"/>
              </a:ext>
            </a:extLst>
          </p:cNvPr>
          <p:cNvSpPr>
            <a:spLocks noGrp="1"/>
          </p:cNvSpPr>
          <p:nvPr>
            <p:ph type="dt" sz="half" idx="10"/>
          </p:nvPr>
        </p:nvSpPr>
        <p:spPr/>
        <p:txBody>
          <a:bodyPr/>
          <a:lstStyle/>
          <a:p>
            <a:fld id="{CCC36FB4-57C4-46EE-AD05-17947AFF2C5F}" type="datetimeFigureOut">
              <a:rPr lang="en-US" smtClean="0"/>
              <a:t>3/15/2021</a:t>
            </a:fld>
            <a:endParaRPr lang="en-US"/>
          </a:p>
        </p:txBody>
      </p:sp>
      <p:sp>
        <p:nvSpPr>
          <p:cNvPr id="5" name="Footer Placeholder 4">
            <a:extLst>
              <a:ext uri="{FF2B5EF4-FFF2-40B4-BE49-F238E27FC236}">
                <a16:creationId xmlns:a16="http://schemas.microsoft.com/office/drawing/2014/main" id="{B760A960-31EE-422F-ACF3-EF0E0F5447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4F9CA5-7D06-46F9-BF77-990D17067D88}"/>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1031109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52B82-0F60-4547-A66E-8723127BAD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96BD325-2325-486E-894D-6060E1E7998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2828F4-6D27-4F95-9588-F8C29A19F969}"/>
              </a:ext>
            </a:extLst>
          </p:cNvPr>
          <p:cNvSpPr>
            <a:spLocks noGrp="1"/>
          </p:cNvSpPr>
          <p:nvPr>
            <p:ph type="dt" sz="half" idx="10"/>
          </p:nvPr>
        </p:nvSpPr>
        <p:spPr/>
        <p:txBody>
          <a:bodyPr/>
          <a:lstStyle/>
          <a:p>
            <a:fld id="{CCC36FB4-57C4-46EE-AD05-17947AFF2C5F}" type="datetimeFigureOut">
              <a:rPr lang="en-US" smtClean="0"/>
              <a:t>3/15/2021</a:t>
            </a:fld>
            <a:endParaRPr lang="en-US"/>
          </a:p>
        </p:txBody>
      </p:sp>
      <p:sp>
        <p:nvSpPr>
          <p:cNvPr id="5" name="Footer Placeholder 4">
            <a:extLst>
              <a:ext uri="{FF2B5EF4-FFF2-40B4-BE49-F238E27FC236}">
                <a16:creationId xmlns:a16="http://schemas.microsoft.com/office/drawing/2014/main" id="{A45CAE13-7B48-4BAB-BA27-675E1F0D0B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104D7B-DFE0-4999-9493-5BB0CF15AC3B}"/>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3661964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0A33FE-1F96-4350-991C-4A6895376CF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2A14C1-BFDA-434D-A5EF-116AA73FDF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C3D11-FEC0-40A6-87DA-EC342198EA1C}"/>
              </a:ext>
            </a:extLst>
          </p:cNvPr>
          <p:cNvSpPr>
            <a:spLocks noGrp="1"/>
          </p:cNvSpPr>
          <p:nvPr>
            <p:ph type="dt" sz="half" idx="10"/>
          </p:nvPr>
        </p:nvSpPr>
        <p:spPr/>
        <p:txBody>
          <a:bodyPr/>
          <a:lstStyle/>
          <a:p>
            <a:fld id="{CCC36FB4-57C4-46EE-AD05-17947AFF2C5F}" type="datetimeFigureOut">
              <a:rPr lang="en-US" smtClean="0"/>
              <a:t>3/15/2021</a:t>
            </a:fld>
            <a:endParaRPr lang="en-US"/>
          </a:p>
        </p:txBody>
      </p:sp>
      <p:sp>
        <p:nvSpPr>
          <p:cNvPr id="5" name="Footer Placeholder 4">
            <a:extLst>
              <a:ext uri="{FF2B5EF4-FFF2-40B4-BE49-F238E27FC236}">
                <a16:creationId xmlns:a16="http://schemas.microsoft.com/office/drawing/2014/main" id="{CE07E461-4084-48D0-95C4-A364E8E9C9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1DE479-0D63-4097-9E7B-B41983EF5B4C}"/>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1476293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51B74-DF9D-41A6-97ED-F77CF5939D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F52D79-551A-4D4B-87F9-21EB7352F7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74C0C5-B4FC-441F-B9A4-B86B1C94E14D}"/>
              </a:ext>
            </a:extLst>
          </p:cNvPr>
          <p:cNvSpPr>
            <a:spLocks noGrp="1"/>
          </p:cNvSpPr>
          <p:nvPr>
            <p:ph type="dt" sz="half" idx="10"/>
          </p:nvPr>
        </p:nvSpPr>
        <p:spPr/>
        <p:txBody>
          <a:bodyPr/>
          <a:lstStyle/>
          <a:p>
            <a:fld id="{CCC36FB4-57C4-46EE-AD05-17947AFF2C5F}" type="datetimeFigureOut">
              <a:rPr lang="en-US" smtClean="0"/>
              <a:t>3/15/2021</a:t>
            </a:fld>
            <a:endParaRPr lang="en-US"/>
          </a:p>
        </p:txBody>
      </p:sp>
      <p:sp>
        <p:nvSpPr>
          <p:cNvPr id="5" name="Footer Placeholder 4">
            <a:extLst>
              <a:ext uri="{FF2B5EF4-FFF2-40B4-BE49-F238E27FC236}">
                <a16:creationId xmlns:a16="http://schemas.microsoft.com/office/drawing/2014/main" id="{BDF4083A-B020-4010-8651-53AF204443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D35B32-7C39-4DBE-AE4A-7F00F2401637}"/>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4143517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9D450-BCF3-4A91-A2A8-3CA65F592F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3CE20C-05CE-46F9-86C5-C6354BCC8D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98DB9D-7AA8-4E5A-946F-62E16C01EA94}"/>
              </a:ext>
            </a:extLst>
          </p:cNvPr>
          <p:cNvSpPr>
            <a:spLocks noGrp="1"/>
          </p:cNvSpPr>
          <p:nvPr>
            <p:ph type="dt" sz="half" idx="10"/>
          </p:nvPr>
        </p:nvSpPr>
        <p:spPr/>
        <p:txBody>
          <a:bodyPr/>
          <a:lstStyle/>
          <a:p>
            <a:fld id="{CCC36FB4-57C4-46EE-AD05-17947AFF2C5F}" type="datetimeFigureOut">
              <a:rPr lang="en-US" smtClean="0"/>
              <a:t>3/15/2021</a:t>
            </a:fld>
            <a:endParaRPr lang="en-US"/>
          </a:p>
        </p:txBody>
      </p:sp>
      <p:sp>
        <p:nvSpPr>
          <p:cNvPr id="5" name="Footer Placeholder 4">
            <a:extLst>
              <a:ext uri="{FF2B5EF4-FFF2-40B4-BE49-F238E27FC236}">
                <a16:creationId xmlns:a16="http://schemas.microsoft.com/office/drawing/2014/main" id="{60CB0512-3505-40F4-A7D1-C90C9965C0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01FB16-6933-495C-99AF-A5FDC4BC28B7}"/>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2692767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018C3-8247-44A0-B4D5-E72DAB829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570CC9-AE33-487C-A107-4D730F09CC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C65CD58-E131-4466-BA3C-DC072D2A72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A4851F-0BB6-4E6D-B2C8-02427FC58DDF}"/>
              </a:ext>
            </a:extLst>
          </p:cNvPr>
          <p:cNvSpPr>
            <a:spLocks noGrp="1"/>
          </p:cNvSpPr>
          <p:nvPr>
            <p:ph type="dt" sz="half" idx="10"/>
          </p:nvPr>
        </p:nvSpPr>
        <p:spPr/>
        <p:txBody>
          <a:bodyPr/>
          <a:lstStyle/>
          <a:p>
            <a:fld id="{CCC36FB4-57C4-46EE-AD05-17947AFF2C5F}" type="datetimeFigureOut">
              <a:rPr lang="en-US" smtClean="0"/>
              <a:t>3/15/2021</a:t>
            </a:fld>
            <a:endParaRPr lang="en-US"/>
          </a:p>
        </p:txBody>
      </p:sp>
      <p:sp>
        <p:nvSpPr>
          <p:cNvPr id="6" name="Footer Placeholder 5">
            <a:extLst>
              <a:ext uri="{FF2B5EF4-FFF2-40B4-BE49-F238E27FC236}">
                <a16:creationId xmlns:a16="http://schemas.microsoft.com/office/drawing/2014/main" id="{D2B30AFD-0112-4F93-B2C7-6760C0B69F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CF963C-6B7D-4C8B-BA8B-3FCB9A4274BC}"/>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183560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8AA12-AFBE-44AB-AA44-B92C8202187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8434CF1-B67D-4C25-A3D6-A06EEAA337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1E37E-E993-405A-812C-C9DB624072C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E1DA30F-40B7-4876-8104-B4C6B154A3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F187FC4-5013-47B5-9043-4EB17A7B46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3D00C05-1298-4F5B-9CA1-DB42561A0306}"/>
              </a:ext>
            </a:extLst>
          </p:cNvPr>
          <p:cNvSpPr>
            <a:spLocks noGrp="1"/>
          </p:cNvSpPr>
          <p:nvPr>
            <p:ph type="dt" sz="half" idx="10"/>
          </p:nvPr>
        </p:nvSpPr>
        <p:spPr/>
        <p:txBody>
          <a:bodyPr/>
          <a:lstStyle/>
          <a:p>
            <a:fld id="{CCC36FB4-57C4-46EE-AD05-17947AFF2C5F}" type="datetimeFigureOut">
              <a:rPr lang="en-US" smtClean="0"/>
              <a:t>3/15/2021</a:t>
            </a:fld>
            <a:endParaRPr lang="en-US"/>
          </a:p>
        </p:txBody>
      </p:sp>
      <p:sp>
        <p:nvSpPr>
          <p:cNvPr id="8" name="Footer Placeholder 7">
            <a:extLst>
              <a:ext uri="{FF2B5EF4-FFF2-40B4-BE49-F238E27FC236}">
                <a16:creationId xmlns:a16="http://schemas.microsoft.com/office/drawing/2014/main" id="{9FD3C3A5-F7C1-41B2-B439-738BD87382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80B2AEC-E235-4365-90C6-CFB4177C3A48}"/>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4114355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B8FED-104D-4FAB-AA01-BB2FDE39A0C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8229CEE-C2CE-44E3-9B74-806D30EDEC56}"/>
              </a:ext>
            </a:extLst>
          </p:cNvPr>
          <p:cNvSpPr>
            <a:spLocks noGrp="1"/>
          </p:cNvSpPr>
          <p:nvPr>
            <p:ph type="dt" sz="half" idx="10"/>
          </p:nvPr>
        </p:nvSpPr>
        <p:spPr/>
        <p:txBody>
          <a:bodyPr/>
          <a:lstStyle/>
          <a:p>
            <a:fld id="{CCC36FB4-57C4-46EE-AD05-17947AFF2C5F}" type="datetimeFigureOut">
              <a:rPr lang="en-US" smtClean="0"/>
              <a:t>3/15/2021</a:t>
            </a:fld>
            <a:endParaRPr lang="en-US"/>
          </a:p>
        </p:txBody>
      </p:sp>
      <p:sp>
        <p:nvSpPr>
          <p:cNvPr id="4" name="Footer Placeholder 3">
            <a:extLst>
              <a:ext uri="{FF2B5EF4-FFF2-40B4-BE49-F238E27FC236}">
                <a16:creationId xmlns:a16="http://schemas.microsoft.com/office/drawing/2014/main" id="{241D2E87-CDFD-41D3-84B2-EB47C3DFBF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7BE33ED-5B56-4F14-B0D0-C9FE20C73C99}"/>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1906107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94216C-79FD-49DE-8843-50E60623B422}"/>
              </a:ext>
            </a:extLst>
          </p:cNvPr>
          <p:cNvSpPr>
            <a:spLocks noGrp="1"/>
          </p:cNvSpPr>
          <p:nvPr>
            <p:ph type="dt" sz="half" idx="10"/>
          </p:nvPr>
        </p:nvSpPr>
        <p:spPr/>
        <p:txBody>
          <a:bodyPr/>
          <a:lstStyle/>
          <a:p>
            <a:fld id="{CCC36FB4-57C4-46EE-AD05-17947AFF2C5F}" type="datetimeFigureOut">
              <a:rPr lang="en-US" smtClean="0"/>
              <a:t>3/15/2021</a:t>
            </a:fld>
            <a:endParaRPr lang="en-US"/>
          </a:p>
        </p:txBody>
      </p:sp>
      <p:sp>
        <p:nvSpPr>
          <p:cNvPr id="3" name="Footer Placeholder 2">
            <a:extLst>
              <a:ext uri="{FF2B5EF4-FFF2-40B4-BE49-F238E27FC236}">
                <a16:creationId xmlns:a16="http://schemas.microsoft.com/office/drawing/2014/main" id="{5515B584-6145-4B50-8E22-F29D5D5CB3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84A990-9AA7-4002-9E15-061AEDCBFA84}"/>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356005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73B22-4417-4520-9D0B-FA66DCD47C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1CA5ADF-B899-4273-BAD2-A10B173886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C0411A-BB55-43A3-8353-0481818B32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98681E-268A-4384-A3A4-F43BEADCD6EC}"/>
              </a:ext>
            </a:extLst>
          </p:cNvPr>
          <p:cNvSpPr>
            <a:spLocks noGrp="1"/>
          </p:cNvSpPr>
          <p:nvPr>
            <p:ph type="dt" sz="half" idx="10"/>
          </p:nvPr>
        </p:nvSpPr>
        <p:spPr/>
        <p:txBody>
          <a:bodyPr/>
          <a:lstStyle/>
          <a:p>
            <a:fld id="{CCC36FB4-57C4-46EE-AD05-17947AFF2C5F}" type="datetimeFigureOut">
              <a:rPr lang="en-US" smtClean="0"/>
              <a:t>3/15/2021</a:t>
            </a:fld>
            <a:endParaRPr lang="en-US"/>
          </a:p>
        </p:txBody>
      </p:sp>
      <p:sp>
        <p:nvSpPr>
          <p:cNvPr id="6" name="Footer Placeholder 5">
            <a:extLst>
              <a:ext uri="{FF2B5EF4-FFF2-40B4-BE49-F238E27FC236}">
                <a16:creationId xmlns:a16="http://schemas.microsoft.com/office/drawing/2014/main" id="{F85B4ADE-80F7-45A8-81DB-BB196BFF1F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D5B81D-68BA-4F08-B517-FEC1EB9EA92C}"/>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29620703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B8B54-902F-48FE-B033-685CBB771D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39EDBC-69A3-4A41-956F-423CC3D150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B7F6279-CD6C-4967-88D3-13218D880D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9AD37B-AF7D-4F1B-A444-6AE558E90D6E}"/>
              </a:ext>
            </a:extLst>
          </p:cNvPr>
          <p:cNvSpPr>
            <a:spLocks noGrp="1"/>
          </p:cNvSpPr>
          <p:nvPr>
            <p:ph type="dt" sz="half" idx="10"/>
          </p:nvPr>
        </p:nvSpPr>
        <p:spPr/>
        <p:txBody>
          <a:bodyPr/>
          <a:lstStyle/>
          <a:p>
            <a:fld id="{CCC36FB4-57C4-46EE-AD05-17947AFF2C5F}" type="datetimeFigureOut">
              <a:rPr lang="en-US" smtClean="0"/>
              <a:t>3/15/2021</a:t>
            </a:fld>
            <a:endParaRPr lang="en-US"/>
          </a:p>
        </p:txBody>
      </p:sp>
      <p:sp>
        <p:nvSpPr>
          <p:cNvPr id="6" name="Footer Placeholder 5">
            <a:extLst>
              <a:ext uri="{FF2B5EF4-FFF2-40B4-BE49-F238E27FC236}">
                <a16:creationId xmlns:a16="http://schemas.microsoft.com/office/drawing/2014/main" id="{B2FF4DCE-120C-4874-B48C-36C27ADFF6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A2D7C-8D22-42F1-A544-C16242277A3C}"/>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1544164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9B5A79-9733-4904-AA35-50CDC514105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CDFEFA-2643-4372-9EB5-1CEEEEC7E09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6A621-9E17-4A5C-8C46-80837F2584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C36FB4-57C4-46EE-AD05-17947AFF2C5F}" type="datetimeFigureOut">
              <a:rPr lang="en-US" smtClean="0"/>
              <a:t>3/15/2021</a:t>
            </a:fld>
            <a:endParaRPr lang="en-US"/>
          </a:p>
        </p:txBody>
      </p:sp>
      <p:sp>
        <p:nvSpPr>
          <p:cNvPr id="5" name="Footer Placeholder 4">
            <a:extLst>
              <a:ext uri="{FF2B5EF4-FFF2-40B4-BE49-F238E27FC236}">
                <a16:creationId xmlns:a16="http://schemas.microsoft.com/office/drawing/2014/main" id="{0F3592FB-98FF-4AE8-82E3-DDCA5879D7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DD9163B-1F0F-475D-A0F9-CAF9A483BD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6FCDA0-1F92-4A62-9F3E-7A1067E3F031}" type="slidenum">
              <a:rPr lang="en-US" smtClean="0"/>
              <a:t>‹#›</a:t>
            </a:fld>
            <a:endParaRPr lang="en-US"/>
          </a:p>
        </p:txBody>
      </p:sp>
    </p:spTree>
    <p:extLst>
      <p:ext uri="{BB962C8B-B14F-4D97-AF65-F5344CB8AC3E}">
        <p14:creationId xmlns:p14="http://schemas.microsoft.com/office/powerpoint/2010/main" val="38823300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27.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customXml" Target="../ink/ink2.xml"/><Relationship Id="rId4" Type="http://schemas.openxmlformats.org/officeDocument/2006/relationships/image" Target="../media/image100.png"/></Relationships>
</file>

<file path=ppt/slides/_rels/slide21.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customXml" Target="../ink/ink4.xml"/><Relationship Id="rId4" Type="http://schemas.openxmlformats.org/officeDocument/2006/relationships/image" Target="../media/image100.png"/></Relationships>
</file>

<file path=ppt/slides/_rels/slide22.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customXml" Target="../ink/ink6.xml"/><Relationship Id="rId4" Type="http://schemas.openxmlformats.org/officeDocument/2006/relationships/image" Target="../media/image100.png"/></Relationships>
</file>

<file path=ppt/slides/_rels/slide23.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customXml" Target="../ink/ink8.xml"/><Relationship Id="rId4" Type="http://schemas.openxmlformats.org/officeDocument/2006/relationships/image" Target="../media/image100.png"/></Relationships>
</file>

<file path=ppt/slides/_rels/slide24.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customXml" Target="../ink/ink10.xml"/><Relationship Id="rId4" Type="http://schemas.openxmlformats.org/officeDocument/2006/relationships/image" Target="../media/image100.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1">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883A109-123C-4158-B1A9-5381BF350FA4}"/>
              </a:ext>
            </a:extLst>
          </p:cNvPr>
          <p:cNvPicPr>
            <a:picLocks noChangeAspect="1"/>
          </p:cNvPicPr>
          <p:nvPr/>
        </p:nvPicPr>
        <p:blipFill rotWithShape="1">
          <a:blip r:embed="rId2"/>
          <a:srcRect l="5547" t="16170" r="3544"/>
          <a:stretch/>
        </p:blipFill>
        <p:spPr>
          <a:xfrm>
            <a:off x="20" y="10"/>
            <a:ext cx="12139663" cy="5542687"/>
          </a:xfrm>
          <a:prstGeom prst="rect">
            <a:avLst/>
          </a:prstGeom>
        </p:spPr>
      </p:pic>
      <p:sp>
        <p:nvSpPr>
          <p:cNvPr id="28" name="Rectangle 23">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CA85335-C730-4793-A997-AC2BCEB1B98F}"/>
              </a:ext>
            </a:extLst>
          </p:cNvPr>
          <p:cNvSpPr>
            <a:spLocks noGrp="1"/>
          </p:cNvSpPr>
          <p:nvPr>
            <p:ph type="ctrTitle"/>
          </p:nvPr>
        </p:nvSpPr>
        <p:spPr>
          <a:xfrm>
            <a:off x="0" y="3037337"/>
            <a:ext cx="11912552" cy="2387600"/>
          </a:xfrm>
        </p:spPr>
        <p:txBody>
          <a:bodyPr>
            <a:normAutofit/>
          </a:bodyPr>
          <a:lstStyle/>
          <a:p>
            <a:pPr algn="l"/>
            <a:r>
              <a:rPr lang="en-US" sz="5600" b="1" dirty="0"/>
              <a:t>How Did the COVID-Pandemic Impact Water Usage in Long Beach, CA?</a:t>
            </a:r>
            <a:endParaRPr lang="en-US" sz="5600" dirty="0"/>
          </a:p>
        </p:txBody>
      </p:sp>
      <p:sp>
        <p:nvSpPr>
          <p:cNvPr id="26" name="Rectangle: Rounded Corners 25">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3150E12-E1BA-4D58-9766-AA6844619908}"/>
              </a:ext>
            </a:extLst>
          </p:cNvPr>
          <p:cNvSpPr txBox="1"/>
          <p:nvPr/>
        </p:nvSpPr>
        <p:spPr>
          <a:xfrm>
            <a:off x="50800" y="5559873"/>
            <a:ext cx="5633720" cy="769441"/>
          </a:xfrm>
          <a:prstGeom prst="rect">
            <a:avLst/>
          </a:prstGeom>
          <a:noFill/>
        </p:spPr>
        <p:txBody>
          <a:bodyPr wrap="square" rtlCol="0">
            <a:spAutoFit/>
          </a:bodyPr>
          <a:lstStyle/>
          <a:p>
            <a:r>
              <a:rPr lang="en-US" sz="2200" b="1" dirty="0"/>
              <a:t>By: Ensieh Bahrami</a:t>
            </a:r>
          </a:p>
          <a:p>
            <a:r>
              <a:rPr lang="en-US" sz="2200" b="1" dirty="0"/>
              <a:t>Data Science Intensive Capstone Project</a:t>
            </a:r>
          </a:p>
        </p:txBody>
      </p:sp>
      <p:pic>
        <p:nvPicPr>
          <p:cNvPr id="5" name="Picture 4">
            <a:extLst>
              <a:ext uri="{FF2B5EF4-FFF2-40B4-BE49-F238E27FC236}">
                <a16:creationId xmlns:a16="http://schemas.microsoft.com/office/drawing/2014/main" id="{42719229-11A2-4CA1-B299-847B6E90EAAB}"/>
              </a:ext>
            </a:extLst>
          </p:cNvPr>
          <p:cNvPicPr>
            <a:picLocks noChangeAspect="1"/>
          </p:cNvPicPr>
          <p:nvPr/>
        </p:nvPicPr>
        <p:blipFill>
          <a:blip r:embed="rId3"/>
          <a:stretch>
            <a:fillRect/>
          </a:stretch>
        </p:blipFill>
        <p:spPr>
          <a:xfrm>
            <a:off x="10103223" y="6196545"/>
            <a:ext cx="2088774" cy="661445"/>
          </a:xfrm>
          <a:prstGeom prst="rect">
            <a:avLst/>
          </a:prstGeom>
        </p:spPr>
      </p:pic>
    </p:spTree>
    <p:extLst>
      <p:ext uri="{BB962C8B-B14F-4D97-AF65-F5344CB8AC3E}">
        <p14:creationId xmlns:p14="http://schemas.microsoft.com/office/powerpoint/2010/main" val="179135071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AF274-67A8-4538-B824-721699F1FB3F}"/>
              </a:ext>
            </a:extLst>
          </p:cNvPr>
          <p:cNvSpPr>
            <a:spLocks noGrp="1"/>
          </p:cNvSpPr>
          <p:nvPr>
            <p:ph type="title"/>
          </p:nvPr>
        </p:nvSpPr>
        <p:spPr>
          <a:xfrm>
            <a:off x="838200" y="365126"/>
            <a:ext cx="10515600" cy="559214"/>
          </a:xfrm>
        </p:spPr>
        <p:txBody>
          <a:bodyPr>
            <a:normAutofit fontScale="90000"/>
          </a:bodyPr>
          <a:lstStyle/>
          <a:p>
            <a:r>
              <a:rPr lang="en-US" sz="3600" b="1" dirty="0">
                <a:solidFill>
                  <a:srgbClr val="7030A0"/>
                </a:solidFill>
              </a:rPr>
              <a:t>Non-Stationary Average Usage Time Series </a:t>
            </a:r>
          </a:p>
        </p:txBody>
      </p:sp>
      <p:pic>
        <p:nvPicPr>
          <p:cNvPr id="4" name="Picture 3">
            <a:extLst>
              <a:ext uri="{FF2B5EF4-FFF2-40B4-BE49-F238E27FC236}">
                <a16:creationId xmlns:a16="http://schemas.microsoft.com/office/drawing/2014/main" id="{19590225-1B4B-415F-BF2B-FF4C3BBBFBB3}"/>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38839" y="824948"/>
            <a:ext cx="8945217" cy="5610639"/>
          </a:xfrm>
          <a:prstGeom prst="rect">
            <a:avLst/>
          </a:prstGeom>
          <a:noFill/>
          <a:ln>
            <a:noFill/>
          </a:ln>
        </p:spPr>
      </p:pic>
    </p:spTree>
    <p:extLst>
      <p:ext uri="{BB962C8B-B14F-4D97-AF65-F5344CB8AC3E}">
        <p14:creationId xmlns:p14="http://schemas.microsoft.com/office/powerpoint/2010/main" val="2087376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BE355-73A9-4CB5-84E7-CDAC59BF004F}"/>
              </a:ext>
            </a:extLst>
          </p:cNvPr>
          <p:cNvSpPr>
            <a:spLocks noGrp="1"/>
          </p:cNvSpPr>
          <p:nvPr>
            <p:ph type="title"/>
          </p:nvPr>
        </p:nvSpPr>
        <p:spPr>
          <a:xfrm>
            <a:off x="838200" y="365126"/>
            <a:ext cx="10515600" cy="633758"/>
          </a:xfrm>
        </p:spPr>
        <p:txBody>
          <a:bodyPr>
            <a:normAutofit fontScale="90000"/>
          </a:bodyPr>
          <a:lstStyle/>
          <a:p>
            <a:r>
              <a:rPr lang="en-US" sz="3200" b="1" dirty="0">
                <a:solidFill>
                  <a:srgbClr val="7030A0"/>
                </a:solidFill>
              </a:rPr>
              <a:t>Automatic Decomposed Trend vs Time Independent Trend</a:t>
            </a:r>
            <a:br>
              <a:rPr lang="en-US" sz="3200" b="1" dirty="0">
                <a:solidFill>
                  <a:srgbClr val="7030A0"/>
                </a:solidFill>
              </a:rPr>
            </a:br>
            <a:r>
              <a:rPr lang="en-US" b="1" dirty="0"/>
              <a:t>Time Independent Seasonality</a:t>
            </a:r>
            <a:endParaRPr lang="en-US" sz="3200" b="1" dirty="0">
              <a:solidFill>
                <a:srgbClr val="7030A0"/>
              </a:solidFill>
            </a:endParaRPr>
          </a:p>
        </p:txBody>
      </p:sp>
      <p:pic>
        <p:nvPicPr>
          <p:cNvPr id="4" name="Picture 3">
            <a:extLst>
              <a:ext uri="{FF2B5EF4-FFF2-40B4-BE49-F238E27FC236}">
                <a16:creationId xmlns:a16="http://schemas.microsoft.com/office/drawing/2014/main" id="{2B4B3343-FF6A-47A8-8B41-E6CF56D98B1F}"/>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2651" y="1033848"/>
            <a:ext cx="5767540" cy="2956713"/>
          </a:xfrm>
          <a:prstGeom prst="rect">
            <a:avLst/>
          </a:prstGeom>
          <a:noFill/>
          <a:ln>
            <a:noFill/>
          </a:ln>
        </p:spPr>
      </p:pic>
      <p:pic>
        <p:nvPicPr>
          <p:cNvPr id="5" name="Picture 4">
            <a:extLst>
              <a:ext uri="{FF2B5EF4-FFF2-40B4-BE49-F238E27FC236}">
                <a16:creationId xmlns:a16="http://schemas.microsoft.com/office/drawing/2014/main" id="{F163090D-6724-40F1-B6DF-E2824DBDC714}"/>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34369" y="3573117"/>
            <a:ext cx="5019261" cy="2780609"/>
          </a:xfrm>
          <a:prstGeom prst="rect">
            <a:avLst/>
          </a:prstGeom>
          <a:noFill/>
          <a:ln>
            <a:noFill/>
          </a:ln>
        </p:spPr>
      </p:pic>
    </p:spTree>
    <p:extLst>
      <p:ext uri="{BB962C8B-B14F-4D97-AF65-F5344CB8AC3E}">
        <p14:creationId xmlns:p14="http://schemas.microsoft.com/office/powerpoint/2010/main" val="2278672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15ACA-EB8F-48D9-8E54-D282C142F878}"/>
              </a:ext>
            </a:extLst>
          </p:cNvPr>
          <p:cNvSpPr>
            <a:spLocks noGrp="1"/>
          </p:cNvSpPr>
          <p:nvPr>
            <p:ph type="title"/>
          </p:nvPr>
        </p:nvSpPr>
        <p:spPr>
          <a:xfrm>
            <a:off x="773595" y="211070"/>
            <a:ext cx="10515600" cy="718240"/>
          </a:xfrm>
        </p:spPr>
        <p:txBody>
          <a:bodyPr>
            <a:normAutofit/>
          </a:bodyPr>
          <a:lstStyle/>
          <a:p>
            <a:r>
              <a:rPr lang="en-US" sz="4000" b="1" dirty="0">
                <a:solidFill>
                  <a:srgbClr val="7030A0"/>
                </a:solidFill>
              </a:rPr>
              <a:t>Non-Stationary Average Usage Time Series </a:t>
            </a:r>
            <a:endParaRPr lang="en-US" sz="4000" dirty="0"/>
          </a:p>
        </p:txBody>
      </p:sp>
      <p:sp>
        <p:nvSpPr>
          <p:cNvPr id="4" name="Rectangle 2">
            <a:extLst>
              <a:ext uri="{FF2B5EF4-FFF2-40B4-BE49-F238E27FC236}">
                <a16:creationId xmlns:a16="http://schemas.microsoft.com/office/drawing/2014/main" id="{9FD1BBAF-D556-4096-AE72-749A945C0154}"/>
              </a:ext>
            </a:extLst>
          </p:cNvPr>
          <p:cNvSpPr>
            <a:spLocks noChangeArrowheads="1"/>
          </p:cNvSpPr>
          <p:nvPr/>
        </p:nvSpPr>
        <p:spPr bwMode="auto">
          <a:xfrm>
            <a:off x="838200" y="146105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7FAFE42A-179A-4A85-BBF6-19F05828AC64}"/>
              </a:ext>
            </a:extLst>
          </p:cNvPr>
          <p:cNvGraphicFramePr>
            <a:graphicFrameLocks noChangeAspect="1"/>
          </p:cNvGraphicFramePr>
          <p:nvPr>
            <p:extLst>
              <p:ext uri="{D42A27DB-BD31-4B8C-83A1-F6EECF244321}">
                <p14:modId xmlns:p14="http://schemas.microsoft.com/office/powerpoint/2010/main" val="2419950118"/>
              </p:ext>
            </p:extLst>
          </p:nvPr>
        </p:nvGraphicFramePr>
        <p:xfrm>
          <a:off x="838200" y="1008823"/>
          <a:ext cx="6775174" cy="5405075"/>
        </p:xfrm>
        <a:graphic>
          <a:graphicData uri="http://schemas.openxmlformats.org/presentationml/2006/ole">
            <mc:AlternateContent xmlns:mc="http://schemas.openxmlformats.org/markup-compatibility/2006">
              <mc:Choice xmlns:v="urn:schemas-microsoft-com:vml" Requires="v">
                <p:oleObj spid="_x0000_s1043" name="Bitmap Image" r:id="rId3" imgW="7341729" imgH="5855858" progId="Paint.Picture">
                  <p:embed/>
                </p:oleObj>
              </mc:Choice>
              <mc:Fallback>
                <p:oleObj name="Bitmap Image" r:id="rId3" imgW="7341729" imgH="5855858" progId="Paint.Picture">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008823"/>
                        <a:ext cx="6775174" cy="5405075"/>
                      </a:xfrm>
                      <a:prstGeom prst="rect">
                        <a:avLst/>
                      </a:prstGeom>
                      <a:noFill/>
                    </p:spPr>
                  </p:pic>
                </p:oleObj>
              </mc:Fallback>
            </mc:AlternateContent>
          </a:graphicData>
        </a:graphic>
      </p:graphicFrame>
      <p:pic>
        <p:nvPicPr>
          <p:cNvPr id="13" name="Picture 12">
            <a:extLst>
              <a:ext uri="{FF2B5EF4-FFF2-40B4-BE49-F238E27FC236}">
                <a16:creationId xmlns:a16="http://schemas.microsoft.com/office/drawing/2014/main" id="{1011521A-B213-4B86-A9B1-B9954E095AE8}"/>
              </a:ext>
            </a:extLst>
          </p:cNvPr>
          <p:cNvPicPr>
            <a:picLocks noChangeAspect="1"/>
          </p:cNvPicPr>
          <p:nvPr/>
        </p:nvPicPr>
        <p:blipFill>
          <a:blip r:embed="rId5"/>
          <a:stretch>
            <a:fillRect/>
          </a:stretch>
        </p:blipFill>
        <p:spPr>
          <a:xfrm>
            <a:off x="8038920" y="3367554"/>
            <a:ext cx="3443854" cy="3046344"/>
          </a:xfrm>
          <a:prstGeom prst="rect">
            <a:avLst/>
          </a:prstGeom>
        </p:spPr>
      </p:pic>
    </p:spTree>
    <p:extLst>
      <p:ext uri="{BB962C8B-B14F-4D97-AF65-F5344CB8AC3E}">
        <p14:creationId xmlns:p14="http://schemas.microsoft.com/office/powerpoint/2010/main" val="2323505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322FF-6AAB-4B61-9996-2FD2DCF284B7}"/>
              </a:ext>
            </a:extLst>
          </p:cNvPr>
          <p:cNvSpPr>
            <a:spLocks noGrp="1"/>
          </p:cNvSpPr>
          <p:nvPr>
            <p:ph type="title"/>
          </p:nvPr>
        </p:nvSpPr>
        <p:spPr>
          <a:xfrm>
            <a:off x="238539" y="355187"/>
            <a:ext cx="4105469" cy="2467526"/>
          </a:xfrm>
        </p:spPr>
        <p:txBody>
          <a:bodyPr>
            <a:normAutofit/>
          </a:bodyPr>
          <a:lstStyle/>
          <a:p>
            <a:pPr algn="ctr"/>
            <a:r>
              <a:rPr lang="en-US" sz="3200" b="1" dirty="0">
                <a:solidFill>
                  <a:srgbClr val="7030A0"/>
                </a:solidFill>
              </a:rPr>
              <a:t>Make  Time Series Stationary using Difference Transforming</a:t>
            </a:r>
          </a:p>
        </p:txBody>
      </p:sp>
      <p:pic>
        <p:nvPicPr>
          <p:cNvPr id="5" name="Picture 4">
            <a:extLst>
              <a:ext uri="{FF2B5EF4-FFF2-40B4-BE49-F238E27FC236}">
                <a16:creationId xmlns:a16="http://schemas.microsoft.com/office/drawing/2014/main" id="{8CA285DB-57AF-4150-BF8D-8857A355AC87}"/>
              </a:ext>
            </a:extLst>
          </p:cNvPr>
          <p:cNvPicPr>
            <a:picLocks noChangeAspect="1"/>
          </p:cNvPicPr>
          <p:nvPr/>
        </p:nvPicPr>
        <p:blipFill>
          <a:blip r:embed="rId2"/>
          <a:stretch>
            <a:fillRect/>
          </a:stretch>
        </p:blipFill>
        <p:spPr>
          <a:xfrm>
            <a:off x="4344008" y="0"/>
            <a:ext cx="7797688" cy="6858000"/>
          </a:xfrm>
          <a:prstGeom prst="rect">
            <a:avLst/>
          </a:prstGeom>
        </p:spPr>
      </p:pic>
      <p:sp>
        <p:nvSpPr>
          <p:cNvPr id="6" name="TextBox 5">
            <a:extLst>
              <a:ext uri="{FF2B5EF4-FFF2-40B4-BE49-F238E27FC236}">
                <a16:creationId xmlns:a16="http://schemas.microsoft.com/office/drawing/2014/main" id="{2AF8B4A3-D117-47E7-B492-871090678CA3}"/>
              </a:ext>
            </a:extLst>
          </p:cNvPr>
          <p:cNvSpPr txBox="1"/>
          <p:nvPr/>
        </p:nvSpPr>
        <p:spPr>
          <a:xfrm>
            <a:off x="323020" y="4954657"/>
            <a:ext cx="5379250" cy="338554"/>
          </a:xfrm>
          <a:prstGeom prst="rect">
            <a:avLst/>
          </a:prstGeom>
          <a:noFill/>
        </p:spPr>
        <p:txBody>
          <a:bodyPr wrap="square" rtlCol="0">
            <a:spAutoFit/>
          </a:bodyPr>
          <a:lstStyle/>
          <a:p>
            <a:r>
              <a:rPr lang="en-US" sz="1600" b="1" dirty="0"/>
              <a:t>Differenced series with lag 1 order 2 is stationary</a:t>
            </a:r>
            <a:endParaRPr lang="en-US" sz="1600" dirty="0"/>
          </a:p>
        </p:txBody>
      </p:sp>
    </p:spTree>
    <p:extLst>
      <p:ext uri="{BB962C8B-B14F-4D97-AF65-F5344CB8AC3E}">
        <p14:creationId xmlns:p14="http://schemas.microsoft.com/office/powerpoint/2010/main" val="3940911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E55A2-761D-4DFD-A502-D906113826E5}"/>
              </a:ext>
            </a:extLst>
          </p:cNvPr>
          <p:cNvSpPr>
            <a:spLocks noGrp="1"/>
          </p:cNvSpPr>
          <p:nvPr>
            <p:ph type="title"/>
          </p:nvPr>
        </p:nvSpPr>
        <p:spPr>
          <a:xfrm>
            <a:off x="838200" y="365126"/>
            <a:ext cx="10515600" cy="693392"/>
          </a:xfrm>
        </p:spPr>
        <p:txBody>
          <a:bodyPr>
            <a:normAutofit fontScale="90000"/>
          </a:bodyPr>
          <a:lstStyle/>
          <a:p>
            <a:r>
              <a:rPr lang="en-US" b="1" dirty="0">
                <a:solidFill>
                  <a:srgbClr val="7030A0"/>
                </a:solidFill>
              </a:rPr>
              <a:t>Stationary Differenced</a:t>
            </a:r>
            <a:r>
              <a:rPr lang="en-US" b="1" dirty="0"/>
              <a:t> </a:t>
            </a:r>
            <a:r>
              <a:rPr lang="en-US" b="1" dirty="0">
                <a:solidFill>
                  <a:srgbClr val="7030A0"/>
                </a:solidFill>
              </a:rPr>
              <a:t>Series (lag 1 order 2)</a:t>
            </a:r>
          </a:p>
        </p:txBody>
      </p:sp>
      <p:sp>
        <p:nvSpPr>
          <p:cNvPr id="4" name="Rectangle 2">
            <a:extLst>
              <a:ext uri="{FF2B5EF4-FFF2-40B4-BE49-F238E27FC236}">
                <a16:creationId xmlns:a16="http://schemas.microsoft.com/office/drawing/2014/main" id="{DBF035C7-16CB-479F-B548-192CF2BCBBF3}"/>
              </a:ext>
            </a:extLst>
          </p:cNvPr>
          <p:cNvSpPr>
            <a:spLocks noChangeArrowheads="1"/>
          </p:cNvSpPr>
          <p:nvPr/>
        </p:nvSpPr>
        <p:spPr bwMode="auto">
          <a:xfrm>
            <a:off x="5267739" y="202758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ACF49400-E567-40B6-BFB0-C6AB8F66386E}"/>
              </a:ext>
            </a:extLst>
          </p:cNvPr>
          <p:cNvGraphicFramePr>
            <a:graphicFrameLocks noChangeAspect="1"/>
          </p:cNvGraphicFramePr>
          <p:nvPr>
            <p:extLst>
              <p:ext uri="{D42A27DB-BD31-4B8C-83A1-F6EECF244321}">
                <p14:modId xmlns:p14="http://schemas.microsoft.com/office/powerpoint/2010/main" val="3375529325"/>
              </p:ext>
            </p:extLst>
          </p:nvPr>
        </p:nvGraphicFramePr>
        <p:xfrm>
          <a:off x="741070" y="1283723"/>
          <a:ext cx="7979988" cy="3031430"/>
        </p:xfrm>
        <a:graphic>
          <a:graphicData uri="http://schemas.openxmlformats.org/presentationml/2006/ole">
            <mc:AlternateContent xmlns:mc="http://schemas.openxmlformats.org/markup-compatibility/2006">
              <mc:Choice xmlns:v="urn:schemas-microsoft-com:vml" Requires="v">
                <p:oleObj spid="_x0000_s3084" name="Bitmap Image" r:id="rId3" imgW="9562917" imgH="3635055" progId="Paint.Picture">
                  <p:embed/>
                </p:oleObj>
              </mc:Choice>
              <mc:Fallback>
                <p:oleObj name="Bitmap Image" r:id="rId3" imgW="9562917" imgH="3635055" progId="Paint.Picture">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1070" y="1283723"/>
                        <a:ext cx="7979988" cy="3031430"/>
                      </a:xfrm>
                      <a:prstGeom prst="rect">
                        <a:avLst/>
                      </a:prstGeom>
                      <a:noFill/>
                    </p:spPr>
                  </p:pic>
                </p:oleObj>
              </mc:Fallback>
            </mc:AlternateContent>
          </a:graphicData>
        </a:graphic>
      </p:graphicFrame>
      <p:pic>
        <p:nvPicPr>
          <p:cNvPr id="6" name="Picture 5">
            <a:extLst>
              <a:ext uri="{FF2B5EF4-FFF2-40B4-BE49-F238E27FC236}">
                <a16:creationId xmlns:a16="http://schemas.microsoft.com/office/drawing/2014/main" id="{091A08BF-627A-43A3-87C9-0D873E337551}"/>
              </a:ext>
            </a:extLst>
          </p:cNvPr>
          <p:cNvPicPr>
            <a:picLocks noChangeAspect="1"/>
          </p:cNvPicPr>
          <p:nvPr/>
        </p:nvPicPr>
        <p:blipFill>
          <a:blip r:embed="rId5"/>
          <a:stretch>
            <a:fillRect/>
          </a:stretch>
        </p:blipFill>
        <p:spPr>
          <a:xfrm>
            <a:off x="8033646" y="4058562"/>
            <a:ext cx="3827049" cy="2815914"/>
          </a:xfrm>
          <a:prstGeom prst="rect">
            <a:avLst/>
          </a:prstGeom>
        </p:spPr>
      </p:pic>
    </p:spTree>
    <p:extLst>
      <p:ext uri="{BB962C8B-B14F-4D97-AF65-F5344CB8AC3E}">
        <p14:creationId xmlns:p14="http://schemas.microsoft.com/office/powerpoint/2010/main" val="4076267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236EA-2D22-4ADA-9CB6-FD60C169390C}"/>
              </a:ext>
            </a:extLst>
          </p:cNvPr>
          <p:cNvSpPr>
            <a:spLocks noGrp="1"/>
          </p:cNvSpPr>
          <p:nvPr>
            <p:ph type="title"/>
          </p:nvPr>
        </p:nvSpPr>
        <p:spPr>
          <a:xfrm>
            <a:off x="838200" y="365125"/>
            <a:ext cx="2700130" cy="1325563"/>
          </a:xfrm>
        </p:spPr>
        <p:txBody>
          <a:bodyPr>
            <a:normAutofit/>
          </a:bodyPr>
          <a:lstStyle/>
          <a:p>
            <a:r>
              <a:rPr lang="en-US" sz="4000" b="1" dirty="0">
                <a:solidFill>
                  <a:srgbClr val="7030A0"/>
                </a:solidFill>
              </a:rPr>
              <a:t>Prediction of SARIMAX</a:t>
            </a:r>
          </a:p>
        </p:txBody>
      </p:sp>
      <p:pic>
        <p:nvPicPr>
          <p:cNvPr id="4" name="Content Placeholder 3">
            <a:extLst>
              <a:ext uri="{FF2B5EF4-FFF2-40B4-BE49-F238E27FC236}">
                <a16:creationId xmlns:a16="http://schemas.microsoft.com/office/drawing/2014/main" id="{4C184E20-EED1-4D45-BB8C-F8804814F6A2}"/>
              </a:ext>
            </a:extLst>
          </p:cNvPr>
          <p:cNvPicPr>
            <a:picLocks noGrp="1" noChangeAspect="1"/>
          </p:cNvPicPr>
          <p:nvPr>
            <p:ph idx="1"/>
          </p:nvPr>
        </p:nvPicPr>
        <p:blipFill>
          <a:blip r:embed="rId2"/>
          <a:stretch>
            <a:fillRect/>
          </a:stretch>
        </p:blipFill>
        <p:spPr>
          <a:xfrm>
            <a:off x="4118203" y="3104276"/>
            <a:ext cx="7719303" cy="3226950"/>
          </a:xfrm>
          <a:prstGeom prst="rect">
            <a:avLst/>
          </a:prstGeom>
        </p:spPr>
      </p:pic>
      <p:pic>
        <p:nvPicPr>
          <p:cNvPr id="5" name="Picture 4">
            <a:extLst>
              <a:ext uri="{FF2B5EF4-FFF2-40B4-BE49-F238E27FC236}">
                <a16:creationId xmlns:a16="http://schemas.microsoft.com/office/drawing/2014/main" id="{1957D75C-ACEC-4DA0-8DD9-0D9E109DE39A}"/>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65106" y="151945"/>
            <a:ext cx="7772400" cy="2952331"/>
          </a:xfrm>
          <a:prstGeom prst="rect">
            <a:avLst/>
          </a:prstGeom>
          <a:noFill/>
          <a:ln>
            <a:noFill/>
          </a:ln>
        </p:spPr>
      </p:pic>
      <p:pic>
        <p:nvPicPr>
          <p:cNvPr id="6" name="Picture 5">
            <a:extLst>
              <a:ext uri="{FF2B5EF4-FFF2-40B4-BE49-F238E27FC236}">
                <a16:creationId xmlns:a16="http://schemas.microsoft.com/office/drawing/2014/main" id="{1EBB6D6F-0E8E-4730-B964-019D9B0326A7}"/>
              </a:ext>
            </a:extLst>
          </p:cNvPr>
          <p:cNvPicPr>
            <a:picLocks noChangeAspect="1"/>
          </p:cNvPicPr>
          <p:nvPr/>
        </p:nvPicPr>
        <p:blipFill>
          <a:blip r:embed="rId4"/>
          <a:stretch>
            <a:fillRect/>
          </a:stretch>
        </p:blipFill>
        <p:spPr>
          <a:xfrm>
            <a:off x="160477" y="3817463"/>
            <a:ext cx="3526942" cy="2068934"/>
          </a:xfrm>
          <a:prstGeom prst="rect">
            <a:avLst/>
          </a:prstGeom>
        </p:spPr>
      </p:pic>
    </p:spTree>
    <p:extLst>
      <p:ext uri="{BB962C8B-B14F-4D97-AF65-F5344CB8AC3E}">
        <p14:creationId xmlns:p14="http://schemas.microsoft.com/office/powerpoint/2010/main" val="37275281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5B214-C119-4F14-AA34-49D44FE84260}"/>
              </a:ext>
            </a:extLst>
          </p:cNvPr>
          <p:cNvSpPr>
            <a:spLocks noGrp="1"/>
          </p:cNvSpPr>
          <p:nvPr>
            <p:ph type="title"/>
          </p:nvPr>
        </p:nvSpPr>
        <p:spPr>
          <a:xfrm>
            <a:off x="838200" y="365126"/>
            <a:ext cx="10515600" cy="966718"/>
          </a:xfrm>
        </p:spPr>
        <p:txBody>
          <a:bodyPr>
            <a:normAutofit/>
          </a:bodyPr>
          <a:lstStyle/>
          <a:p>
            <a:r>
              <a:rPr lang="en-US" sz="3600" b="1" dirty="0">
                <a:solidFill>
                  <a:srgbClr val="7030A0"/>
                </a:solidFill>
              </a:rPr>
              <a:t>Performance of Univariant Time Forecasting Models</a:t>
            </a:r>
          </a:p>
        </p:txBody>
      </p:sp>
      <p:pic>
        <p:nvPicPr>
          <p:cNvPr id="5" name="Content Placeholder 4">
            <a:extLst>
              <a:ext uri="{FF2B5EF4-FFF2-40B4-BE49-F238E27FC236}">
                <a16:creationId xmlns:a16="http://schemas.microsoft.com/office/drawing/2014/main" id="{98E68C33-47A1-4852-A575-170E481BF8FA}"/>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416326" y="1798982"/>
            <a:ext cx="9198665" cy="3727175"/>
          </a:xfrm>
          <a:prstGeom prst="rect">
            <a:avLst/>
          </a:prstGeom>
          <a:noFill/>
          <a:ln>
            <a:noFill/>
          </a:ln>
        </p:spPr>
      </p:pic>
    </p:spTree>
    <p:extLst>
      <p:ext uri="{BB962C8B-B14F-4D97-AF65-F5344CB8AC3E}">
        <p14:creationId xmlns:p14="http://schemas.microsoft.com/office/powerpoint/2010/main" val="42677441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0E9EE083-12D8-46D5-8FAA-E17889F216E5}"/>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bwMode="auto">
          <a:xfrm>
            <a:off x="904461" y="1784074"/>
            <a:ext cx="9919252" cy="4398454"/>
          </a:xfrm>
          <a:prstGeom prst="rect">
            <a:avLst/>
          </a:prstGeom>
          <a:noFill/>
        </p:spPr>
      </p:pic>
      <p:sp>
        <p:nvSpPr>
          <p:cNvPr id="7" name="Title 1">
            <a:extLst>
              <a:ext uri="{FF2B5EF4-FFF2-40B4-BE49-F238E27FC236}">
                <a16:creationId xmlns:a16="http://schemas.microsoft.com/office/drawing/2014/main" id="{7DDBB72A-AE5A-494E-AD5D-F9DC2F3BDB4C}"/>
              </a:ext>
            </a:extLst>
          </p:cNvPr>
          <p:cNvSpPr>
            <a:spLocks noGrp="1"/>
          </p:cNvSpPr>
          <p:nvPr>
            <p:ph type="title"/>
          </p:nvPr>
        </p:nvSpPr>
        <p:spPr>
          <a:xfrm>
            <a:off x="982317" y="577326"/>
            <a:ext cx="10515600" cy="966718"/>
          </a:xfrm>
        </p:spPr>
        <p:txBody>
          <a:bodyPr>
            <a:normAutofit/>
          </a:bodyPr>
          <a:lstStyle/>
          <a:p>
            <a:r>
              <a:rPr lang="en-US" sz="3600" b="1" dirty="0">
                <a:solidFill>
                  <a:srgbClr val="7030A0"/>
                </a:solidFill>
              </a:rPr>
              <a:t>Importance Features</a:t>
            </a:r>
          </a:p>
        </p:txBody>
      </p:sp>
    </p:spTree>
    <p:extLst>
      <p:ext uri="{BB962C8B-B14F-4D97-AF65-F5344CB8AC3E}">
        <p14:creationId xmlns:p14="http://schemas.microsoft.com/office/powerpoint/2010/main" val="14376205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E9E2A-B5C9-44AF-A997-D33E1E58A4BF}"/>
              </a:ext>
            </a:extLst>
          </p:cNvPr>
          <p:cNvSpPr>
            <a:spLocks noGrp="1"/>
          </p:cNvSpPr>
          <p:nvPr>
            <p:ph type="title"/>
          </p:nvPr>
        </p:nvSpPr>
        <p:spPr>
          <a:xfrm>
            <a:off x="838200" y="365125"/>
            <a:ext cx="10515600" cy="842479"/>
          </a:xfrm>
        </p:spPr>
        <p:txBody>
          <a:bodyPr/>
          <a:lstStyle/>
          <a:p>
            <a:r>
              <a:rPr lang="en-US" sz="3600" b="1" dirty="0">
                <a:solidFill>
                  <a:srgbClr val="7030A0"/>
                </a:solidFill>
              </a:rPr>
              <a:t>Compare Performance of Models Tested</a:t>
            </a:r>
          </a:p>
        </p:txBody>
      </p:sp>
      <p:pic>
        <p:nvPicPr>
          <p:cNvPr id="5" name="Content Placeholder 4">
            <a:extLst>
              <a:ext uri="{FF2B5EF4-FFF2-40B4-BE49-F238E27FC236}">
                <a16:creationId xmlns:a16="http://schemas.microsoft.com/office/drawing/2014/main" id="{4CCB345A-CC5A-4213-953D-7495BA6FA09B}"/>
              </a:ext>
            </a:extLst>
          </p:cNvPr>
          <p:cNvPicPr>
            <a:picLocks noGrp="1" noChangeAspect="1"/>
          </p:cNvPicPr>
          <p:nvPr>
            <p:ph idx="1"/>
          </p:nvPr>
        </p:nvPicPr>
        <p:blipFill>
          <a:blip r:embed="rId3"/>
          <a:stretch>
            <a:fillRect/>
          </a:stretch>
        </p:blipFill>
        <p:spPr>
          <a:xfrm>
            <a:off x="1684710" y="1207604"/>
            <a:ext cx="8283805" cy="5407558"/>
          </a:xfrm>
          <a:prstGeom prst="rect">
            <a:avLst/>
          </a:prstGeom>
        </p:spPr>
      </p:pic>
    </p:spTree>
    <p:extLst>
      <p:ext uri="{BB962C8B-B14F-4D97-AF65-F5344CB8AC3E}">
        <p14:creationId xmlns:p14="http://schemas.microsoft.com/office/powerpoint/2010/main" val="13366940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676EEF-0106-40EF-B510-91302E84A7B0}"/>
              </a:ext>
            </a:extLst>
          </p:cNvPr>
          <p:cNvSpPr>
            <a:spLocks noGrp="1"/>
          </p:cNvSpPr>
          <p:nvPr>
            <p:ph idx="1"/>
          </p:nvPr>
        </p:nvSpPr>
        <p:spPr>
          <a:xfrm>
            <a:off x="1757680" y="2506345"/>
            <a:ext cx="9692640" cy="1136015"/>
          </a:xfrm>
        </p:spPr>
        <p:txBody>
          <a:bodyPr>
            <a:noAutofit/>
          </a:bodyPr>
          <a:lstStyle/>
          <a:p>
            <a:pPr marL="0" indent="0">
              <a:buNone/>
            </a:pPr>
            <a:r>
              <a:rPr lang="en-US" sz="4400" dirty="0"/>
              <a:t>Examples of the algorithm application</a:t>
            </a:r>
          </a:p>
        </p:txBody>
      </p:sp>
    </p:spTree>
    <p:extLst>
      <p:ext uri="{BB962C8B-B14F-4D97-AF65-F5344CB8AC3E}">
        <p14:creationId xmlns:p14="http://schemas.microsoft.com/office/powerpoint/2010/main" val="1853305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1D79C-863B-427C-977A-9BFF0EA16C8F}"/>
              </a:ext>
            </a:extLst>
          </p:cNvPr>
          <p:cNvSpPr>
            <a:spLocks noGrp="1"/>
          </p:cNvSpPr>
          <p:nvPr>
            <p:ph type="title"/>
          </p:nvPr>
        </p:nvSpPr>
        <p:spPr>
          <a:xfrm>
            <a:off x="337930" y="96223"/>
            <a:ext cx="10306879" cy="1108075"/>
          </a:xfrm>
        </p:spPr>
        <p:txBody>
          <a:bodyPr>
            <a:normAutofit/>
          </a:bodyPr>
          <a:lstStyle/>
          <a:p>
            <a:r>
              <a:rPr lang="en-US" sz="4200" b="1" dirty="0">
                <a:solidFill>
                  <a:srgbClr val="7030A0"/>
                </a:solidFill>
              </a:rPr>
              <a:t>The Problem</a:t>
            </a:r>
          </a:p>
        </p:txBody>
      </p:sp>
      <p:pic>
        <p:nvPicPr>
          <p:cNvPr id="4" name="Picture 3">
            <a:extLst>
              <a:ext uri="{FF2B5EF4-FFF2-40B4-BE49-F238E27FC236}">
                <a16:creationId xmlns:a16="http://schemas.microsoft.com/office/drawing/2014/main" id="{7BFAA52D-96CD-4B54-957F-82893034F7D0}"/>
              </a:ext>
            </a:extLst>
          </p:cNvPr>
          <p:cNvPicPr>
            <a:picLocks noChangeAspect="1"/>
          </p:cNvPicPr>
          <p:nvPr/>
        </p:nvPicPr>
        <p:blipFill>
          <a:blip r:embed="rId2"/>
          <a:stretch>
            <a:fillRect/>
          </a:stretch>
        </p:blipFill>
        <p:spPr>
          <a:xfrm>
            <a:off x="59635" y="5068929"/>
            <a:ext cx="10083122" cy="1360957"/>
          </a:xfrm>
          <a:prstGeom prst="rect">
            <a:avLst/>
          </a:prstGeom>
        </p:spPr>
      </p:pic>
      <p:sp>
        <p:nvSpPr>
          <p:cNvPr id="3" name="TextBox 2">
            <a:extLst>
              <a:ext uri="{FF2B5EF4-FFF2-40B4-BE49-F238E27FC236}">
                <a16:creationId xmlns:a16="http://schemas.microsoft.com/office/drawing/2014/main" id="{8C3C872A-D8DB-404C-8C9A-C46A012691CA}"/>
              </a:ext>
            </a:extLst>
          </p:cNvPr>
          <p:cNvSpPr txBox="1"/>
          <p:nvPr/>
        </p:nvSpPr>
        <p:spPr>
          <a:xfrm>
            <a:off x="1466022" y="4930426"/>
            <a:ext cx="8855766" cy="1429622"/>
          </a:xfrm>
          <a:prstGeom prst="rect">
            <a:avLst/>
          </a:prstGeom>
          <a:noFill/>
        </p:spPr>
        <p:txBody>
          <a:bodyPr wrap="square" rtlCol="0">
            <a:spAutoFit/>
          </a:bodyPr>
          <a:lstStyle/>
          <a:p>
            <a:pPr>
              <a:lnSpc>
                <a:spcPct val="150000"/>
              </a:lnSpc>
            </a:pPr>
            <a:r>
              <a:rPr lang="en-US" sz="2000" dirty="0"/>
              <a:t>Did COVID-Pandemic affect water usage?</a:t>
            </a:r>
          </a:p>
          <a:p>
            <a:pPr>
              <a:lnSpc>
                <a:spcPct val="150000"/>
              </a:lnSpc>
            </a:pPr>
            <a:r>
              <a:rPr lang="en-US" sz="2000" dirty="0"/>
              <a:t>What factors affects water consumption?</a:t>
            </a:r>
          </a:p>
          <a:p>
            <a:pPr>
              <a:lnSpc>
                <a:spcPct val="150000"/>
              </a:lnSpc>
            </a:pPr>
            <a:r>
              <a:rPr lang="en-US" sz="2000" dirty="0"/>
              <a:t>Can I predict water usage during the pandemic?</a:t>
            </a:r>
          </a:p>
        </p:txBody>
      </p:sp>
      <p:sp>
        <p:nvSpPr>
          <p:cNvPr id="5" name="TextBox 4">
            <a:extLst>
              <a:ext uri="{FF2B5EF4-FFF2-40B4-BE49-F238E27FC236}">
                <a16:creationId xmlns:a16="http://schemas.microsoft.com/office/drawing/2014/main" id="{D94FED73-68DA-4397-A60D-F46623CF23DA}"/>
              </a:ext>
            </a:extLst>
          </p:cNvPr>
          <p:cNvSpPr txBox="1"/>
          <p:nvPr/>
        </p:nvSpPr>
        <p:spPr>
          <a:xfrm>
            <a:off x="601317" y="1435648"/>
            <a:ext cx="7071692" cy="2677656"/>
          </a:xfrm>
          <a:prstGeom prst="rect">
            <a:avLst/>
          </a:prstGeom>
          <a:noFill/>
        </p:spPr>
        <p:txBody>
          <a:bodyPr wrap="square" rtlCol="0">
            <a:spAutoFit/>
          </a:bodyPr>
          <a:lstStyle/>
          <a:p>
            <a:r>
              <a:rPr lang="en-US" sz="2400" dirty="0"/>
              <a:t>Water usage by 6 type of customers within three years (2017 - 2020)</a:t>
            </a:r>
          </a:p>
          <a:p>
            <a:endParaRPr lang="en-US" sz="2400" dirty="0"/>
          </a:p>
          <a:p>
            <a:r>
              <a:rPr lang="en-US" sz="2400" b="1" dirty="0">
                <a:solidFill>
                  <a:srgbClr val="FF0000"/>
                </a:solidFill>
              </a:rPr>
              <a:t>Pick daily usage:</a:t>
            </a:r>
          </a:p>
          <a:p>
            <a:r>
              <a:rPr lang="en-US" sz="2400" b="1" dirty="0">
                <a:solidFill>
                  <a:srgbClr val="FF0000"/>
                </a:solidFill>
              </a:rPr>
              <a:t>	June, July, August</a:t>
            </a:r>
          </a:p>
          <a:p>
            <a:endParaRPr lang="en-US" sz="2400" b="1" dirty="0">
              <a:solidFill>
                <a:srgbClr val="FF0000"/>
              </a:solidFill>
            </a:endParaRPr>
          </a:p>
          <a:p>
            <a:endParaRPr lang="en-US" sz="2400" dirty="0">
              <a:solidFill>
                <a:srgbClr val="FF0000"/>
              </a:solidFill>
            </a:endParaRPr>
          </a:p>
        </p:txBody>
      </p:sp>
      <p:pic>
        <p:nvPicPr>
          <p:cNvPr id="7" name="Picture 6">
            <a:extLst>
              <a:ext uri="{FF2B5EF4-FFF2-40B4-BE49-F238E27FC236}">
                <a16:creationId xmlns:a16="http://schemas.microsoft.com/office/drawing/2014/main" id="{46B2D22A-DE0A-4D79-89F2-1B47E703B6D3}"/>
              </a:ext>
            </a:extLst>
          </p:cNvPr>
          <p:cNvPicPr>
            <a:picLocks noChangeAspect="1"/>
          </p:cNvPicPr>
          <p:nvPr/>
        </p:nvPicPr>
        <p:blipFill>
          <a:blip r:embed="rId3"/>
          <a:stretch>
            <a:fillRect/>
          </a:stretch>
        </p:blipFill>
        <p:spPr>
          <a:xfrm>
            <a:off x="7551520" y="939979"/>
            <a:ext cx="4564282" cy="3125125"/>
          </a:xfrm>
          <a:prstGeom prst="rect">
            <a:avLst/>
          </a:prstGeom>
        </p:spPr>
      </p:pic>
    </p:spTree>
    <p:extLst>
      <p:ext uri="{BB962C8B-B14F-4D97-AF65-F5344CB8AC3E}">
        <p14:creationId xmlns:p14="http://schemas.microsoft.com/office/powerpoint/2010/main" val="4266606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7EA6-DA30-452A-8D1E-3381FBA497A1}"/>
              </a:ext>
            </a:extLst>
          </p:cNvPr>
          <p:cNvSpPr>
            <a:spLocks noGrp="1"/>
          </p:cNvSpPr>
          <p:nvPr>
            <p:ph type="title"/>
          </p:nvPr>
        </p:nvSpPr>
        <p:spPr>
          <a:xfrm>
            <a:off x="711200" y="196320"/>
            <a:ext cx="11805920" cy="1325563"/>
          </a:xfrm>
        </p:spPr>
        <p:txBody>
          <a:bodyPr>
            <a:normAutofit/>
          </a:bodyPr>
          <a:lstStyle/>
          <a:p>
            <a:r>
              <a:rPr lang="en-US" sz="4000" b="1" dirty="0">
                <a:solidFill>
                  <a:schemeClr val="accent6">
                    <a:lumMod val="75000"/>
                  </a:schemeClr>
                </a:solidFill>
              </a:rPr>
              <a:t>How Much Water Used in each Month?  </a:t>
            </a:r>
            <a:br>
              <a:rPr lang="en-US" sz="3200" b="1" dirty="0">
                <a:solidFill>
                  <a:schemeClr val="accent6">
                    <a:lumMod val="75000"/>
                  </a:schemeClr>
                </a:solidFill>
              </a:rPr>
            </a:br>
            <a:r>
              <a:rPr lang="en-US" sz="2400" b="1" dirty="0">
                <a:solidFill>
                  <a:schemeClr val="accent6">
                    <a:lumMod val="75000"/>
                  </a:schemeClr>
                </a:solidFill>
              </a:rPr>
              <a:t>(based on the Records of Water Meter )</a:t>
            </a:r>
            <a:endParaRPr lang="en-US" sz="3200" b="1" dirty="0">
              <a:solidFill>
                <a:schemeClr val="accent6">
                  <a:lumMod val="75000"/>
                </a:schemeClr>
              </a:solidFill>
            </a:endParaRPr>
          </a:p>
        </p:txBody>
      </p:sp>
      <p:sp>
        <p:nvSpPr>
          <p:cNvPr id="6" name="Rectangle: Rounded Corners 5">
            <a:extLst>
              <a:ext uri="{FF2B5EF4-FFF2-40B4-BE49-F238E27FC236}">
                <a16:creationId xmlns:a16="http://schemas.microsoft.com/office/drawing/2014/main" id="{92BCFD37-6B97-49C0-BE9D-0EDECCD149BF}"/>
              </a:ext>
            </a:extLst>
          </p:cNvPr>
          <p:cNvSpPr/>
          <p:nvPr/>
        </p:nvSpPr>
        <p:spPr>
          <a:xfrm>
            <a:off x="509878" y="1925309"/>
            <a:ext cx="10189028" cy="72186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7347C694-7C41-4AF6-8442-DAC3F81DBB6C}"/>
                  </a:ext>
                </a:extLst>
              </p14:cNvPr>
              <p14:cNvContentPartPr/>
              <p14:nvPr/>
            </p14:nvContentPartPr>
            <p14:xfrm>
              <a:off x="10845091" y="2647175"/>
              <a:ext cx="360" cy="360"/>
            </p14:xfrm>
          </p:contentPart>
        </mc:Choice>
        <mc:Fallback xmlns="">
          <p:pic>
            <p:nvPicPr>
              <p:cNvPr id="11" name="Ink 10">
                <a:extLst>
                  <a:ext uri="{FF2B5EF4-FFF2-40B4-BE49-F238E27FC236}">
                    <a16:creationId xmlns:a16="http://schemas.microsoft.com/office/drawing/2014/main" id="{7347C694-7C41-4AF6-8442-DAC3F81DBB6C}"/>
                  </a:ext>
                </a:extLst>
              </p:cNvPr>
              <p:cNvPicPr/>
              <p:nvPr/>
            </p:nvPicPr>
            <p:blipFill>
              <a:blip r:embed="rId4"/>
              <a:stretch>
                <a:fillRect/>
              </a:stretch>
            </p:blipFill>
            <p:spPr>
              <a:xfrm>
                <a:off x="10827451" y="2629175"/>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8734BE8A-1ABC-4D6D-804C-F3DCD7FF6790}"/>
                  </a:ext>
                </a:extLst>
              </p14:cNvPr>
              <p14:cNvContentPartPr/>
              <p14:nvPr/>
            </p14:nvContentPartPr>
            <p14:xfrm>
              <a:off x="10944811" y="2783975"/>
              <a:ext cx="360" cy="360"/>
            </p14:xfrm>
          </p:contentPart>
        </mc:Choice>
        <mc:Fallback xmlns="">
          <p:pic>
            <p:nvPicPr>
              <p:cNvPr id="12" name="Ink 11">
                <a:extLst>
                  <a:ext uri="{FF2B5EF4-FFF2-40B4-BE49-F238E27FC236}">
                    <a16:creationId xmlns:a16="http://schemas.microsoft.com/office/drawing/2014/main" id="{8734BE8A-1ABC-4D6D-804C-F3DCD7FF6790}"/>
                  </a:ext>
                </a:extLst>
              </p:cNvPr>
              <p:cNvPicPr/>
              <p:nvPr/>
            </p:nvPicPr>
            <p:blipFill>
              <a:blip r:embed="rId4"/>
              <a:stretch>
                <a:fillRect/>
              </a:stretch>
            </p:blipFill>
            <p:spPr>
              <a:xfrm>
                <a:off x="10927171" y="2765975"/>
                <a:ext cx="36000" cy="36000"/>
              </a:xfrm>
              <a:prstGeom prst="rect">
                <a:avLst/>
              </a:prstGeom>
            </p:spPr>
          </p:pic>
        </mc:Fallback>
      </mc:AlternateContent>
      <p:sp>
        <p:nvSpPr>
          <p:cNvPr id="4" name="Arrow: Right 3">
            <a:extLst>
              <a:ext uri="{FF2B5EF4-FFF2-40B4-BE49-F238E27FC236}">
                <a16:creationId xmlns:a16="http://schemas.microsoft.com/office/drawing/2014/main" id="{79686025-CC08-44AE-8964-FC455C37105C}"/>
              </a:ext>
            </a:extLst>
          </p:cNvPr>
          <p:cNvSpPr/>
          <p:nvPr/>
        </p:nvSpPr>
        <p:spPr>
          <a:xfrm>
            <a:off x="2269284" y="2444020"/>
            <a:ext cx="7619355" cy="2402011"/>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How many days elapsed? </a:t>
            </a:r>
            <a:r>
              <a:rPr lang="en-US" b="1" dirty="0">
                <a:solidFill>
                  <a:srgbClr val="FFFF00"/>
                </a:solidFill>
              </a:rPr>
              <a:t>Read Days</a:t>
            </a:r>
            <a:endParaRPr lang="en-US" b="1" dirty="0">
              <a:solidFill>
                <a:srgbClr val="FF0000"/>
              </a:solidFill>
            </a:endParaRPr>
          </a:p>
          <a:p>
            <a:r>
              <a:rPr lang="en-US" b="1" dirty="0">
                <a:solidFill>
                  <a:schemeClr val="tx1"/>
                </a:solidFill>
              </a:rPr>
              <a:t>How much usage is recorded since last meter read? </a:t>
            </a:r>
            <a:r>
              <a:rPr lang="en-US" b="1" dirty="0">
                <a:solidFill>
                  <a:srgbClr val="FFFF00"/>
                </a:solidFill>
              </a:rPr>
              <a:t>Water Usage</a:t>
            </a:r>
            <a:endParaRPr lang="en-US" b="1" dirty="0">
              <a:solidFill>
                <a:srgbClr val="FF0000"/>
              </a:solidFill>
            </a:endParaRPr>
          </a:p>
        </p:txBody>
      </p:sp>
      <p:sp>
        <p:nvSpPr>
          <p:cNvPr id="3" name="Oval 2">
            <a:extLst>
              <a:ext uri="{FF2B5EF4-FFF2-40B4-BE49-F238E27FC236}">
                <a16:creationId xmlns:a16="http://schemas.microsoft.com/office/drawing/2014/main" id="{A0D10AE9-97D3-45E7-BDBE-C89088CEE69A}"/>
              </a:ext>
            </a:extLst>
          </p:cNvPr>
          <p:cNvSpPr/>
          <p:nvPr/>
        </p:nvSpPr>
        <p:spPr>
          <a:xfrm>
            <a:off x="188685" y="3097823"/>
            <a:ext cx="2080599"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Previous Read Date</a:t>
            </a:r>
          </a:p>
        </p:txBody>
      </p:sp>
      <p:sp>
        <p:nvSpPr>
          <p:cNvPr id="10" name="Oval 9">
            <a:extLst>
              <a:ext uri="{FF2B5EF4-FFF2-40B4-BE49-F238E27FC236}">
                <a16:creationId xmlns:a16="http://schemas.microsoft.com/office/drawing/2014/main" id="{A5855DF6-DCD7-4EF1-B37E-F549CECE3552}"/>
              </a:ext>
            </a:extLst>
          </p:cNvPr>
          <p:cNvSpPr/>
          <p:nvPr/>
        </p:nvSpPr>
        <p:spPr>
          <a:xfrm>
            <a:off x="9922716" y="3000002"/>
            <a:ext cx="2142491"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Associated Read Date</a:t>
            </a:r>
          </a:p>
        </p:txBody>
      </p:sp>
    </p:spTree>
    <p:extLst>
      <p:ext uri="{BB962C8B-B14F-4D97-AF65-F5344CB8AC3E}">
        <p14:creationId xmlns:p14="http://schemas.microsoft.com/office/powerpoint/2010/main" val="687829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7EA6-DA30-452A-8D1E-3381FBA497A1}"/>
              </a:ext>
            </a:extLst>
          </p:cNvPr>
          <p:cNvSpPr>
            <a:spLocks noGrp="1"/>
          </p:cNvSpPr>
          <p:nvPr>
            <p:ph type="title"/>
          </p:nvPr>
        </p:nvSpPr>
        <p:spPr>
          <a:xfrm>
            <a:off x="797560" y="189851"/>
            <a:ext cx="10957560" cy="1325563"/>
          </a:xfrm>
        </p:spPr>
        <p:txBody>
          <a:bodyPr>
            <a:normAutofit/>
          </a:bodyPr>
          <a:lstStyle/>
          <a:p>
            <a:r>
              <a:rPr lang="en-US" sz="4000" b="1" dirty="0">
                <a:solidFill>
                  <a:schemeClr val="accent6">
                    <a:lumMod val="75000"/>
                  </a:schemeClr>
                </a:solidFill>
              </a:rPr>
              <a:t>How Much Water Used in each Month?  </a:t>
            </a:r>
            <a:br>
              <a:rPr lang="en-US" sz="3200" b="1" dirty="0">
                <a:solidFill>
                  <a:schemeClr val="accent6">
                    <a:lumMod val="75000"/>
                  </a:schemeClr>
                </a:solidFill>
              </a:rPr>
            </a:br>
            <a:endParaRPr lang="en-US" sz="3200" b="1" dirty="0">
              <a:solidFill>
                <a:schemeClr val="accent6">
                  <a:lumMod val="75000"/>
                </a:schemeClr>
              </a:solidFill>
            </a:endParaRPr>
          </a:p>
        </p:txBody>
      </p:sp>
      <p:sp>
        <p:nvSpPr>
          <p:cNvPr id="6" name="Rectangle: Rounded Corners 5">
            <a:extLst>
              <a:ext uri="{FF2B5EF4-FFF2-40B4-BE49-F238E27FC236}">
                <a16:creationId xmlns:a16="http://schemas.microsoft.com/office/drawing/2014/main" id="{92BCFD37-6B97-49C0-BE9D-0EDECCD149BF}"/>
              </a:ext>
            </a:extLst>
          </p:cNvPr>
          <p:cNvSpPr/>
          <p:nvPr/>
        </p:nvSpPr>
        <p:spPr>
          <a:xfrm>
            <a:off x="509878" y="1925309"/>
            <a:ext cx="10189028" cy="72186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7347C694-7C41-4AF6-8442-DAC3F81DBB6C}"/>
                  </a:ext>
                </a:extLst>
              </p14:cNvPr>
              <p14:cNvContentPartPr/>
              <p14:nvPr/>
            </p14:nvContentPartPr>
            <p14:xfrm>
              <a:off x="10845091" y="2647175"/>
              <a:ext cx="360" cy="360"/>
            </p14:xfrm>
          </p:contentPart>
        </mc:Choice>
        <mc:Fallback xmlns="">
          <p:pic>
            <p:nvPicPr>
              <p:cNvPr id="11" name="Ink 10">
                <a:extLst>
                  <a:ext uri="{FF2B5EF4-FFF2-40B4-BE49-F238E27FC236}">
                    <a16:creationId xmlns:a16="http://schemas.microsoft.com/office/drawing/2014/main" id="{7347C694-7C41-4AF6-8442-DAC3F81DBB6C}"/>
                  </a:ext>
                </a:extLst>
              </p:cNvPr>
              <p:cNvPicPr/>
              <p:nvPr/>
            </p:nvPicPr>
            <p:blipFill>
              <a:blip r:embed="rId4"/>
              <a:stretch>
                <a:fillRect/>
              </a:stretch>
            </p:blipFill>
            <p:spPr>
              <a:xfrm>
                <a:off x="10827451" y="2629175"/>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8734BE8A-1ABC-4D6D-804C-F3DCD7FF6790}"/>
                  </a:ext>
                </a:extLst>
              </p14:cNvPr>
              <p14:cNvContentPartPr/>
              <p14:nvPr/>
            </p14:nvContentPartPr>
            <p14:xfrm>
              <a:off x="10944811" y="2783975"/>
              <a:ext cx="360" cy="360"/>
            </p14:xfrm>
          </p:contentPart>
        </mc:Choice>
        <mc:Fallback xmlns="">
          <p:pic>
            <p:nvPicPr>
              <p:cNvPr id="12" name="Ink 11">
                <a:extLst>
                  <a:ext uri="{FF2B5EF4-FFF2-40B4-BE49-F238E27FC236}">
                    <a16:creationId xmlns:a16="http://schemas.microsoft.com/office/drawing/2014/main" id="{8734BE8A-1ABC-4D6D-804C-F3DCD7FF6790}"/>
                  </a:ext>
                </a:extLst>
              </p:cNvPr>
              <p:cNvPicPr/>
              <p:nvPr/>
            </p:nvPicPr>
            <p:blipFill>
              <a:blip r:embed="rId4"/>
              <a:stretch>
                <a:fillRect/>
              </a:stretch>
            </p:blipFill>
            <p:spPr>
              <a:xfrm>
                <a:off x="10927171" y="2765975"/>
                <a:ext cx="36000" cy="36000"/>
              </a:xfrm>
              <a:prstGeom prst="rect">
                <a:avLst/>
              </a:prstGeom>
            </p:spPr>
          </p:pic>
        </mc:Fallback>
      </mc:AlternateContent>
      <p:sp>
        <p:nvSpPr>
          <p:cNvPr id="4" name="Arrow: Right 3">
            <a:extLst>
              <a:ext uri="{FF2B5EF4-FFF2-40B4-BE49-F238E27FC236}">
                <a16:creationId xmlns:a16="http://schemas.microsoft.com/office/drawing/2014/main" id="{79686025-CC08-44AE-8964-FC455C37105C}"/>
              </a:ext>
            </a:extLst>
          </p:cNvPr>
          <p:cNvSpPr/>
          <p:nvPr/>
        </p:nvSpPr>
        <p:spPr>
          <a:xfrm>
            <a:off x="2269284" y="1641380"/>
            <a:ext cx="7619355" cy="2402011"/>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How many days elapsed? </a:t>
            </a:r>
            <a:r>
              <a:rPr lang="en-US" b="1" dirty="0">
                <a:solidFill>
                  <a:srgbClr val="FFFF00"/>
                </a:solidFill>
              </a:rPr>
              <a:t>Read Days: </a:t>
            </a:r>
            <a:r>
              <a:rPr lang="en-US" b="1" dirty="0">
                <a:solidFill>
                  <a:srgbClr val="FF0000"/>
                </a:solidFill>
              </a:rPr>
              <a:t>55 days</a:t>
            </a:r>
          </a:p>
          <a:p>
            <a:r>
              <a:rPr lang="en-US" b="1" dirty="0">
                <a:solidFill>
                  <a:schemeClr val="tx1"/>
                </a:solidFill>
              </a:rPr>
              <a:t>How much usage is recorded since last meter read? </a:t>
            </a:r>
            <a:r>
              <a:rPr lang="en-US" b="1" dirty="0">
                <a:solidFill>
                  <a:srgbClr val="FFFF00"/>
                </a:solidFill>
              </a:rPr>
              <a:t>Water Usage:</a:t>
            </a:r>
            <a:r>
              <a:rPr lang="en-US" dirty="0"/>
              <a:t> </a:t>
            </a:r>
            <a:r>
              <a:rPr lang="en-US" b="1" dirty="0">
                <a:solidFill>
                  <a:srgbClr val="FF0000"/>
                </a:solidFill>
              </a:rPr>
              <a:t>26 </a:t>
            </a:r>
            <a:r>
              <a:rPr lang="en-US" b="1" dirty="0" err="1">
                <a:solidFill>
                  <a:srgbClr val="FF0000"/>
                </a:solidFill>
              </a:rPr>
              <a:t>hcf</a:t>
            </a:r>
            <a:endParaRPr lang="en-US" b="1" dirty="0">
              <a:solidFill>
                <a:srgbClr val="FF0000"/>
              </a:solidFill>
            </a:endParaRPr>
          </a:p>
        </p:txBody>
      </p:sp>
      <p:sp>
        <p:nvSpPr>
          <p:cNvPr id="3" name="Oval 2">
            <a:extLst>
              <a:ext uri="{FF2B5EF4-FFF2-40B4-BE49-F238E27FC236}">
                <a16:creationId xmlns:a16="http://schemas.microsoft.com/office/drawing/2014/main" id="{A0D10AE9-97D3-45E7-BDBE-C89088CEE69A}"/>
              </a:ext>
            </a:extLst>
          </p:cNvPr>
          <p:cNvSpPr/>
          <p:nvPr/>
        </p:nvSpPr>
        <p:spPr>
          <a:xfrm>
            <a:off x="188685" y="2295183"/>
            <a:ext cx="2080599"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Previous Read Date</a:t>
            </a:r>
          </a:p>
          <a:p>
            <a:pPr algn="ctr"/>
            <a:r>
              <a:rPr lang="en-US" b="1" dirty="0">
                <a:solidFill>
                  <a:schemeClr val="bg1"/>
                </a:solidFill>
              </a:rPr>
              <a:t>Mar 16, 2020</a:t>
            </a:r>
          </a:p>
        </p:txBody>
      </p:sp>
      <p:sp>
        <p:nvSpPr>
          <p:cNvPr id="10" name="Oval 9">
            <a:extLst>
              <a:ext uri="{FF2B5EF4-FFF2-40B4-BE49-F238E27FC236}">
                <a16:creationId xmlns:a16="http://schemas.microsoft.com/office/drawing/2014/main" id="{A5855DF6-DCD7-4EF1-B37E-F549CECE3552}"/>
              </a:ext>
            </a:extLst>
          </p:cNvPr>
          <p:cNvSpPr/>
          <p:nvPr/>
        </p:nvSpPr>
        <p:spPr>
          <a:xfrm>
            <a:off x="9922716" y="2197362"/>
            <a:ext cx="2142491"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Associated Read Date</a:t>
            </a:r>
          </a:p>
          <a:p>
            <a:pPr algn="ctr"/>
            <a:r>
              <a:rPr lang="en-US" b="1" dirty="0">
                <a:solidFill>
                  <a:schemeClr val="bg1"/>
                </a:solidFill>
              </a:rPr>
              <a:t>May 10, 2020</a:t>
            </a:r>
          </a:p>
        </p:txBody>
      </p:sp>
      <p:cxnSp>
        <p:nvCxnSpPr>
          <p:cNvPr id="13" name="Connector: Curved 12">
            <a:extLst>
              <a:ext uri="{FF2B5EF4-FFF2-40B4-BE49-F238E27FC236}">
                <a16:creationId xmlns:a16="http://schemas.microsoft.com/office/drawing/2014/main" id="{255C331B-B98D-4C7E-8FE2-5057AB081078}"/>
              </a:ext>
            </a:extLst>
          </p:cNvPr>
          <p:cNvCxnSpPr>
            <a:cxnSpLocks/>
            <a:stCxn id="3" idx="4"/>
          </p:cNvCxnSpPr>
          <p:nvPr/>
        </p:nvCxnSpPr>
        <p:spPr>
          <a:xfrm rot="16200000" flipH="1">
            <a:off x="712930" y="4103225"/>
            <a:ext cx="1317448" cy="285339"/>
          </a:xfrm>
          <a:prstGeom prst="curvedConnector3">
            <a:avLst/>
          </a:prstGeom>
          <a:ln w="53975">
            <a:solidFill>
              <a:srgbClr val="A888D8"/>
            </a:solidFill>
            <a:tailEnd type="triangle"/>
          </a:ln>
        </p:spPr>
        <p:style>
          <a:lnRef idx="3">
            <a:schemeClr val="accent1"/>
          </a:lnRef>
          <a:fillRef idx="0">
            <a:schemeClr val="accent1"/>
          </a:fillRef>
          <a:effectRef idx="2">
            <a:schemeClr val="accent1"/>
          </a:effectRef>
          <a:fontRef idx="minor">
            <a:schemeClr val="tx1"/>
          </a:fontRef>
        </p:style>
      </p:cxnSp>
      <p:cxnSp>
        <p:nvCxnSpPr>
          <p:cNvPr id="16" name="Connector: Curved 15">
            <a:extLst>
              <a:ext uri="{FF2B5EF4-FFF2-40B4-BE49-F238E27FC236}">
                <a16:creationId xmlns:a16="http://schemas.microsoft.com/office/drawing/2014/main" id="{C2237609-6F62-4991-AC74-5D25233BA624}"/>
              </a:ext>
            </a:extLst>
          </p:cNvPr>
          <p:cNvCxnSpPr>
            <a:cxnSpLocks/>
            <a:stCxn id="10" idx="4"/>
          </p:cNvCxnSpPr>
          <p:nvPr/>
        </p:nvCxnSpPr>
        <p:spPr>
          <a:xfrm rot="5400000">
            <a:off x="10142408" y="4089324"/>
            <a:ext cx="1451529" cy="251581"/>
          </a:xfrm>
          <a:prstGeom prst="curvedConnector3">
            <a:avLst/>
          </a:prstGeom>
          <a:ln w="53975">
            <a:solidFill>
              <a:srgbClr val="A888D8"/>
            </a:solidFill>
            <a:tailEnd type="triangle"/>
          </a:ln>
        </p:spPr>
        <p:style>
          <a:lnRef idx="3">
            <a:schemeClr val="accent1"/>
          </a:lnRef>
          <a:fillRef idx="0">
            <a:schemeClr val="accent1"/>
          </a:fillRef>
          <a:effectRef idx="2">
            <a:schemeClr val="accent1"/>
          </a:effectRef>
          <a:fontRef idx="minor">
            <a:schemeClr val="tx1"/>
          </a:fontRef>
        </p:style>
      </p:cxnSp>
      <p:graphicFrame>
        <p:nvGraphicFramePr>
          <p:cNvPr id="25" name="Table 24">
            <a:extLst>
              <a:ext uri="{FF2B5EF4-FFF2-40B4-BE49-F238E27FC236}">
                <a16:creationId xmlns:a16="http://schemas.microsoft.com/office/drawing/2014/main" id="{F9436AC8-42F3-4CE4-99DA-B53E99118E59}"/>
              </a:ext>
            </a:extLst>
          </p:cNvPr>
          <p:cNvGraphicFramePr>
            <a:graphicFrameLocks noGrp="1"/>
          </p:cNvGraphicFramePr>
          <p:nvPr/>
        </p:nvGraphicFramePr>
        <p:xfrm>
          <a:off x="1303816" y="4972789"/>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707535146"/>
                    </a:ext>
                  </a:extLst>
                </a:gridCol>
                <a:gridCol w="3236585">
                  <a:extLst>
                    <a:ext uri="{9D8B030D-6E8A-4147-A177-3AD203B41FA5}">
                      <a16:colId xmlns:a16="http://schemas.microsoft.com/office/drawing/2014/main" val="4236612690"/>
                    </a:ext>
                  </a:extLst>
                </a:gridCol>
                <a:gridCol w="2862943">
                  <a:extLst>
                    <a:ext uri="{9D8B030D-6E8A-4147-A177-3AD203B41FA5}">
                      <a16:colId xmlns:a16="http://schemas.microsoft.com/office/drawing/2014/main" val="337642340"/>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dirty="0">
                          <a:solidFill>
                            <a:srgbClr val="FFFF00"/>
                          </a:solidFill>
                        </a:rPr>
                        <a:t>Month Start: </a:t>
                      </a:r>
                      <a:r>
                        <a:rPr lang="en-US" sz="1800" b="1" dirty="0">
                          <a:solidFill>
                            <a:schemeClr val="bg1"/>
                          </a:solidFill>
                        </a:rPr>
                        <a:t>Mar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Apr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extLst>
                  <a:ext uri="{0D108BD9-81ED-4DB2-BD59-A6C34878D82A}">
                    <a16:rowId xmlns:a16="http://schemas.microsoft.com/office/drawing/2014/main" val="975935162"/>
                  </a:ext>
                </a:extLst>
              </a:tr>
            </a:tbl>
          </a:graphicData>
        </a:graphic>
      </p:graphicFrame>
      <p:sp>
        <p:nvSpPr>
          <p:cNvPr id="5" name="Rectangle 4">
            <a:extLst>
              <a:ext uri="{FF2B5EF4-FFF2-40B4-BE49-F238E27FC236}">
                <a16:creationId xmlns:a16="http://schemas.microsoft.com/office/drawing/2014/main" id="{49F23E95-1970-4CF5-A7B8-09A3E31DD5A7}"/>
              </a:ext>
            </a:extLst>
          </p:cNvPr>
          <p:cNvSpPr/>
          <p:nvPr/>
        </p:nvSpPr>
        <p:spPr>
          <a:xfrm>
            <a:off x="1844040" y="4120557"/>
            <a:ext cx="8575040" cy="430887"/>
          </a:xfrm>
          <a:prstGeom prst="rect">
            <a:avLst/>
          </a:prstGeom>
        </p:spPr>
        <p:txBody>
          <a:bodyPr wrap="square">
            <a:spAutoFit/>
          </a:bodyPr>
          <a:lstStyle/>
          <a:p>
            <a:r>
              <a:rPr lang="en-US" sz="2200" b="1" dirty="0"/>
              <a:t>Which months are there between previous and associated read dates?</a:t>
            </a:r>
          </a:p>
        </p:txBody>
      </p:sp>
    </p:spTree>
    <p:extLst>
      <p:ext uri="{BB962C8B-B14F-4D97-AF65-F5344CB8AC3E}">
        <p14:creationId xmlns:p14="http://schemas.microsoft.com/office/powerpoint/2010/main" val="4244034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10" grpId="0" animBg="1"/>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7EA6-DA30-452A-8D1E-3381FBA497A1}"/>
              </a:ext>
            </a:extLst>
          </p:cNvPr>
          <p:cNvSpPr>
            <a:spLocks noGrp="1"/>
          </p:cNvSpPr>
          <p:nvPr>
            <p:ph type="title"/>
          </p:nvPr>
        </p:nvSpPr>
        <p:spPr>
          <a:xfrm>
            <a:off x="838200" y="151319"/>
            <a:ext cx="10515600" cy="1325563"/>
          </a:xfrm>
        </p:spPr>
        <p:txBody>
          <a:bodyPr>
            <a:normAutofit/>
          </a:bodyPr>
          <a:lstStyle/>
          <a:p>
            <a:r>
              <a:rPr lang="en-US" sz="4000" b="1" dirty="0">
                <a:solidFill>
                  <a:schemeClr val="accent6">
                    <a:lumMod val="75000"/>
                  </a:schemeClr>
                </a:solidFill>
              </a:rPr>
              <a:t>How Much Water Used in each Month?  </a:t>
            </a:r>
            <a:br>
              <a:rPr lang="en-US" b="1" dirty="0">
                <a:solidFill>
                  <a:schemeClr val="accent6">
                    <a:lumMod val="75000"/>
                  </a:schemeClr>
                </a:solidFill>
              </a:rPr>
            </a:br>
            <a:endParaRPr lang="en-US" sz="2400" b="1" dirty="0">
              <a:solidFill>
                <a:schemeClr val="accent6">
                  <a:lumMod val="75000"/>
                </a:schemeClr>
              </a:solidFill>
            </a:endParaRPr>
          </a:p>
        </p:txBody>
      </p:sp>
      <p:sp>
        <p:nvSpPr>
          <p:cNvPr id="6" name="Rectangle: Rounded Corners 5">
            <a:extLst>
              <a:ext uri="{FF2B5EF4-FFF2-40B4-BE49-F238E27FC236}">
                <a16:creationId xmlns:a16="http://schemas.microsoft.com/office/drawing/2014/main" id="{92BCFD37-6B97-49C0-BE9D-0EDECCD149BF}"/>
              </a:ext>
            </a:extLst>
          </p:cNvPr>
          <p:cNvSpPr/>
          <p:nvPr/>
        </p:nvSpPr>
        <p:spPr>
          <a:xfrm>
            <a:off x="509878" y="1925309"/>
            <a:ext cx="10189028" cy="72186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7347C694-7C41-4AF6-8442-DAC3F81DBB6C}"/>
                  </a:ext>
                </a:extLst>
              </p14:cNvPr>
              <p14:cNvContentPartPr/>
              <p14:nvPr/>
            </p14:nvContentPartPr>
            <p14:xfrm>
              <a:off x="10845091" y="2647175"/>
              <a:ext cx="360" cy="360"/>
            </p14:xfrm>
          </p:contentPart>
        </mc:Choice>
        <mc:Fallback xmlns="">
          <p:pic>
            <p:nvPicPr>
              <p:cNvPr id="11" name="Ink 10">
                <a:extLst>
                  <a:ext uri="{FF2B5EF4-FFF2-40B4-BE49-F238E27FC236}">
                    <a16:creationId xmlns:a16="http://schemas.microsoft.com/office/drawing/2014/main" id="{7347C694-7C41-4AF6-8442-DAC3F81DBB6C}"/>
                  </a:ext>
                </a:extLst>
              </p:cNvPr>
              <p:cNvPicPr/>
              <p:nvPr/>
            </p:nvPicPr>
            <p:blipFill>
              <a:blip r:embed="rId4"/>
              <a:stretch>
                <a:fillRect/>
              </a:stretch>
            </p:blipFill>
            <p:spPr>
              <a:xfrm>
                <a:off x="10827451" y="2629175"/>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8734BE8A-1ABC-4D6D-804C-F3DCD7FF6790}"/>
                  </a:ext>
                </a:extLst>
              </p14:cNvPr>
              <p14:cNvContentPartPr/>
              <p14:nvPr/>
            </p14:nvContentPartPr>
            <p14:xfrm>
              <a:off x="10944811" y="2783975"/>
              <a:ext cx="360" cy="360"/>
            </p14:xfrm>
          </p:contentPart>
        </mc:Choice>
        <mc:Fallback xmlns="">
          <p:pic>
            <p:nvPicPr>
              <p:cNvPr id="12" name="Ink 11">
                <a:extLst>
                  <a:ext uri="{FF2B5EF4-FFF2-40B4-BE49-F238E27FC236}">
                    <a16:creationId xmlns:a16="http://schemas.microsoft.com/office/drawing/2014/main" id="{8734BE8A-1ABC-4D6D-804C-F3DCD7FF6790}"/>
                  </a:ext>
                </a:extLst>
              </p:cNvPr>
              <p:cNvPicPr/>
              <p:nvPr/>
            </p:nvPicPr>
            <p:blipFill>
              <a:blip r:embed="rId4"/>
              <a:stretch>
                <a:fillRect/>
              </a:stretch>
            </p:blipFill>
            <p:spPr>
              <a:xfrm>
                <a:off x="10927171" y="2765975"/>
                <a:ext cx="36000" cy="36000"/>
              </a:xfrm>
              <a:prstGeom prst="rect">
                <a:avLst/>
              </a:prstGeom>
            </p:spPr>
          </p:pic>
        </mc:Fallback>
      </mc:AlternateContent>
      <p:sp>
        <p:nvSpPr>
          <p:cNvPr id="4" name="Arrow: Right 3">
            <a:extLst>
              <a:ext uri="{FF2B5EF4-FFF2-40B4-BE49-F238E27FC236}">
                <a16:creationId xmlns:a16="http://schemas.microsoft.com/office/drawing/2014/main" id="{79686025-CC08-44AE-8964-FC455C37105C}"/>
              </a:ext>
            </a:extLst>
          </p:cNvPr>
          <p:cNvSpPr/>
          <p:nvPr/>
        </p:nvSpPr>
        <p:spPr>
          <a:xfrm>
            <a:off x="2269284" y="1494060"/>
            <a:ext cx="7619355" cy="2402011"/>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How many days elapsed? </a:t>
            </a:r>
            <a:r>
              <a:rPr lang="en-US" b="1" dirty="0">
                <a:solidFill>
                  <a:srgbClr val="FFFF00"/>
                </a:solidFill>
              </a:rPr>
              <a:t>Read Days: </a:t>
            </a:r>
            <a:r>
              <a:rPr lang="en-US" b="1" dirty="0">
                <a:solidFill>
                  <a:srgbClr val="FF0000"/>
                </a:solidFill>
              </a:rPr>
              <a:t>55 days</a:t>
            </a:r>
          </a:p>
          <a:p>
            <a:r>
              <a:rPr lang="en-US" b="1" dirty="0">
                <a:solidFill>
                  <a:schemeClr val="tx1"/>
                </a:solidFill>
              </a:rPr>
              <a:t>How much usage is recorded since last meter read? </a:t>
            </a:r>
            <a:r>
              <a:rPr lang="en-US" b="1" dirty="0">
                <a:solidFill>
                  <a:srgbClr val="FFFF00"/>
                </a:solidFill>
              </a:rPr>
              <a:t>Water Usage:</a:t>
            </a:r>
            <a:r>
              <a:rPr lang="en-US" dirty="0"/>
              <a:t> </a:t>
            </a:r>
            <a:r>
              <a:rPr lang="en-US" b="1" dirty="0">
                <a:solidFill>
                  <a:srgbClr val="FF0000"/>
                </a:solidFill>
              </a:rPr>
              <a:t>26 </a:t>
            </a:r>
            <a:r>
              <a:rPr lang="en-US" b="1" dirty="0" err="1">
                <a:solidFill>
                  <a:srgbClr val="FF0000"/>
                </a:solidFill>
              </a:rPr>
              <a:t>hcf</a:t>
            </a:r>
            <a:endParaRPr lang="en-US" b="1" dirty="0">
              <a:solidFill>
                <a:srgbClr val="FF0000"/>
              </a:solidFill>
            </a:endParaRPr>
          </a:p>
        </p:txBody>
      </p:sp>
      <p:sp>
        <p:nvSpPr>
          <p:cNvPr id="3" name="Oval 2">
            <a:extLst>
              <a:ext uri="{FF2B5EF4-FFF2-40B4-BE49-F238E27FC236}">
                <a16:creationId xmlns:a16="http://schemas.microsoft.com/office/drawing/2014/main" id="{A0D10AE9-97D3-45E7-BDBE-C89088CEE69A}"/>
              </a:ext>
            </a:extLst>
          </p:cNvPr>
          <p:cNvSpPr/>
          <p:nvPr/>
        </p:nvSpPr>
        <p:spPr>
          <a:xfrm>
            <a:off x="188685" y="2147863"/>
            <a:ext cx="2080599"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Previous Read Date</a:t>
            </a:r>
          </a:p>
          <a:p>
            <a:pPr algn="ctr"/>
            <a:r>
              <a:rPr lang="en-US" b="1" dirty="0">
                <a:solidFill>
                  <a:schemeClr val="bg1"/>
                </a:solidFill>
              </a:rPr>
              <a:t>Mar 16, 2020</a:t>
            </a:r>
          </a:p>
        </p:txBody>
      </p:sp>
      <p:sp>
        <p:nvSpPr>
          <p:cNvPr id="10" name="Oval 9">
            <a:extLst>
              <a:ext uri="{FF2B5EF4-FFF2-40B4-BE49-F238E27FC236}">
                <a16:creationId xmlns:a16="http://schemas.microsoft.com/office/drawing/2014/main" id="{A5855DF6-DCD7-4EF1-B37E-F549CECE3552}"/>
              </a:ext>
            </a:extLst>
          </p:cNvPr>
          <p:cNvSpPr/>
          <p:nvPr/>
        </p:nvSpPr>
        <p:spPr>
          <a:xfrm>
            <a:off x="9922716" y="2050042"/>
            <a:ext cx="2142491"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Associated Read Date</a:t>
            </a:r>
          </a:p>
          <a:p>
            <a:pPr algn="ctr"/>
            <a:r>
              <a:rPr lang="en-US" b="1" dirty="0">
                <a:solidFill>
                  <a:schemeClr val="bg1"/>
                </a:solidFill>
              </a:rPr>
              <a:t>May 10, 2020</a:t>
            </a:r>
          </a:p>
        </p:txBody>
      </p:sp>
      <p:sp>
        <p:nvSpPr>
          <p:cNvPr id="17" name="TextBox 16">
            <a:extLst>
              <a:ext uri="{FF2B5EF4-FFF2-40B4-BE49-F238E27FC236}">
                <a16:creationId xmlns:a16="http://schemas.microsoft.com/office/drawing/2014/main" id="{79EC70BF-096C-44DE-9D31-5BC206FA15A4}"/>
              </a:ext>
            </a:extLst>
          </p:cNvPr>
          <p:cNvSpPr txBox="1"/>
          <p:nvPr/>
        </p:nvSpPr>
        <p:spPr>
          <a:xfrm>
            <a:off x="838200" y="3655559"/>
            <a:ext cx="9160324" cy="830997"/>
          </a:xfrm>
          <a:prstGeom prst="rect">
            <a:avLst/>
          </a:prstGeom>
          <a:noFill/>
        </p:spPr>
        <p:txBody>
          <a:bodyPr wrap="square" rtlCol="0">
            <a:spAutoFit/>
          </a:bodyPr>
          <a:lstStyle/>
          <a:p>
            <a:pPr algn="ctr"/>
            <a:r>
              <a:rPr lang="en-US" sz="2400" b="1" dirty="0"/>
              <a:t>How many </a:t>
            </a:r>
            <a:r>
              <a:rPr lang="en-US" sz="2400" b="1" u="sng" dirty="0"/>
              <a:t>days </a:t>
            </a:r>
            <a:r>
              <a:rPr lang="en-US" sz="2400" b="1" dirty="0"/>
              <a:t>should be counted in each month?</a:t>
            </a:r>
          </a:p>
          <a:p>
            <a:endParaRPr lang="en-US" sz="2400" b="1" dirty="0"/>
          </a:p>
        </p:txBody>
      </p:sp>
      <p:graphicFrame>
        <p:nvGraphicFramePr>
          <p:cNvPr id="25" name="Table 24">
            <a:extLst>
              <a:ext uri="{FF2B5EF4-FFF2-40B4-BE49-F238E27FC236}">
                <a16:creationId xmlns:a16="http://schemas.microsoft.com/office/drawing/2014/main" id="{F9436AC8-42F3-4CE4-99DA-B53E99118E59}"/>
              </a:ext>
            </a:extLst>
          </p:cNvPr>
          <p:cNvGraphicFramePr>
            <a:graphicFrameLocks noGrp="1"/>
          </p:cNvGraphicFramePr>
          <p:nvPr/>
        </p:nvGraphicFramePr>
        <p:xfrm>
          <a:off x="1320855" y="4152951"/>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707535146"/>
                    </a:ext>
                  </a:extLst>
                </a:gridCol>
                <a:gridCol w="3236585">
                  <a:extLst>
                    <a:ext uri="{9D8B030D-6E8A-4147-A177-3AD203B41FA5}">
                      <a16:colId xmlns:a16="http://schemas.microsoft.com/office/drawing/2014/main" val="4236612690"/>
                    </a:ext>
                  </a:extLst>
                </a:gridCol>
                <a:gridCol w="2862943">
                  <a:extLst>
                    <a:ext uri="{9D8B030D-6E8A-4147-A177-3AD203B41FA5}">
                      <a16:colId xmlns:a16="http://schemas.microsoft.com/office/drawing/2014/main" val="337642340"/>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dirty="0">
                          <a:solidFill>
                            <a:srgbClr val="FFFF00"/>
                          </a:solidFill>
                        </a:rPr>
                        <a:t>Month Start: </a:t>
                      </a:r>
                      <a:r>
                        <a:rPr lang="en-US" sz="1800" b="1" dirty="0">
                          <a:solidFill>
                            <a:schemeClr val="bg1"/>
                          </a:solidFill>
                        </a:rPr>
                        <a:t>Mar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Apr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extLst>
                  <a:ext uri="{0D108BD9-81ED-4DB2-BD59-A6C34878D82A}">
                    <a16:rowId xmlns:a16="http://schemas.microsoft.com/office/drawing/2014/main" val="975935162"/>
                  </a:ext>
                </a:extLst>
              </a:tr>
            </a:tbl>
          </a:graphicData>
        </a:graphic>
      </p:graphicFrame>
      <p:graphicFrame>
        <p:nvGraphicFramePr>
          <p:cNvPr id="26" name="Table 25">
            <a:extLst>
              <a:ext uri="{FF2B5EF4-FFF2-40B4-BE49-F238E27FC236}">
                <a16:creationId xmlns:a16="http://schemas.microsoft.com/office/drawing/2014/main" id="{B341C9A0-1839-4B12-90F7-1A6D7C763BAF}"/>
              </a:ext>
            </a:extLst>
          </p:cNvPr>
          <p:cNvGraphicFramePr>
            <a:graphicFrameLocks noGrp="1"/>
          </p:cNvGraphicFramePr>
          <p:nvPr/>
        </p:nvGraphicFramePr>
        <p:xfrm>
          <a:off x="1320855" y="5546090"/>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1710873833"/>
                    </a:ext>
                  </a:extLst>
                </a:gridCol>
                <a:gridCol w="3236585">
                  <a:extLst>
                    <a:ext uri="{9D8B030D-6E8A-4147-A177-3AD203B41FA5}">
                      <a16:colId xmlns:a16="http://schemas.microsoft.com/office/drawing/2014/main" val="2389563071"/>
                    </a:ext>
                  </a:extLst>
                </a:gridCol>
                <a:gridCol w="2862943">
                  <a:extLst>
                    <a:ext uri="{9D8B030D-6E8A-4147-A177-3AD203B41FA5}">
                      <a16:colId xmlns:a16="http://schemas.microsoft.com/office/drawing/2014/main" val="1528078058"/>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24359690"/>
                  </a:ext>
                </a:extLst>
              </a:tr>
            </a:tbl>
          </a:graphicData>
        </a:graphic>
      </p:graphicFrame>
      <p:cxnSp>
        <p:nvCxnSpPr>
          <p:cNvPr id="14" name="Straight Arrow Connector 13">
            <a:extLst>
              <a:ext uri="{FF2B5EF4-FFF2-40B4-BE49-F238E27FC236}">
                <a16:creationId xmlns:a16="http://schemas.microsoft.com/office/drawing/2014/main" id="{E2C566B0-D335-461C-8AE9-78DF18E06DC7}"/>
              </a:ext>
            </a:extLst>
          </p:cNvPr>
          <p:cNvCxnSpPr/>
          <p:nvPr/>
        </p:nvCxnSpPr>
        <p:spPr>
          <a:xfrm>
            <a:off x="2712720" y="4716196"/>
            <a:ext cx="0" cy="785444"/>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6" name="Straight Arrow Connector 15">
            <a:extLst>
              <a:ext uri="{FF2B5EF4-FFF2-40B4-BE49-F238E27FC236}">
                <a16:creationId xmlns:a16="http://schemas.microsoft.com/office/drawing/2014/main" id="{38DBFD0C-E1F5-434E-A336-91B27B01DEF8}"/>
              </a:ext>
            </a:extLst>
          </p:cNvPr>
          <p:cNvCxnSpPr/>
          <p:nvPr/>
        </p:nvCxnSpPr>
        <p:spPr>
          <a:xfrm>
            <a:off x="6329680" y="4706992"/>
            <a:ext cx="0" cy="839098"/>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9" name="Straight Arrow Connector 18">
            <a:extLst>
              <a:ext uri="{FF2B5EF4-FFF2-40B4-BE49-F238E27FC236}">
                <a16:creationId xmlns:a16="http://schemas.microsoft.com/office/drawing/2014/main" id="{278EB03C-18B9-456F-95FC-60616A352147}"/>
              </a:ext>
            </a:extLst>
          </p:cNvPr>
          <p:cNvCxnSpPr/>
          <p:nvPr/>
        </p:nvCxnSpPr>
        <p:spPr>
          <a:xfrm>
            <a:off x="9479280" y="4725286"/>
            <a:ext cx="0" cy="820804"/>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273467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7EA6-DA30-452A-8D1E-3381FBA497A1}"/>
              </a:ext>
            </a:extLst>
          </p:cNvPr>
          <p:cNvSpPr>
            <a:spLocks noGrp="1"/>
          </p:cNvSpPr>
          <p:nvPr>
            <p:ph type="title"/>
          </p:nvPr>
        </p:nvSpPr>
        <p:spPr>
          <a:xfrm>
            <a:off x="894080" y="204611"/>
            <a:ext cx="10515600" cy="1325563"/>
          </a:xfrm>
        </p:spPr>
        <p:txBody>
          <a:bodyPr>
            <a:normAutofit/>
          </a:bodyPr>
          <a:lstStyle/>
          <a:p>
            <a:r>
              <a:rPr lang="en-US" sz="4000" b="1" dirty="0">
                <a:solidFill>
                  <a:schemeClr val="accent6">
                    <a:lumMod val="75000"/>
                  </a:schemeClr>
                </a:solidFill>
              </a:rPr>
              <a:t>How Much Water Used in each Month?  </a:t>
            </a:r>
            <a:br>
              <a:rPr lang="en-US" b="1" dirty="0">
                <a:solidFill>
                  <a:schemeClr val="accent6">
                    <a:lumMod val="75000"/>
                  </a:schemeClr>
                </a:solidFill>
              </a:rPr>
            </a:br>
            <a:endParaRPr lang="en-US" sz="2400" b="1" dirty="0">
              <a:solidFill>
                <a:schemeClr val="accent6">
                  <a:lumMod val="75000"/>
                </a:schemeClr>
              </a:solidFill>
            </a:endParaRPr>
          </a:p>
        </p:txBody>
      </p:sp>
      <p:sp>
        <p:nvSpPr>
          <p:cNvPr id="6" name="Rectangle: Rounded Corners 5">
            <a:extLst>
              <a:ext uri="{FF2B5EF4-FFF2-40B4-BE49-F238E27FC236}">
                <a16:creationId xmlns:a16="http://schemas.microsoft.com/office/drawing/2014/main" id="{92BCFD37-6B97-49C0-BE9D-0EDECCD149BF}"/>
              </a:ext>
            </a:extLst>
          </p:cNvPr>
          <p:cNvSpPr/>
          <p:nvPr/>
        </p:nvSpPr>
        <p:spPr>
          <a:xfrm>
            <a:off x="509878" y="1925309"/>
            <a:ext cx="10189028" cy="72186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7347C694-7C41-4AF6-8442-DAC3F81DBB6C}"/>
                  </a:ext>
                </a:extLst>
              </p14:cNvPr>
              <p14:cNvContentPartPr/>
              <p14:nvPr/>
            </p14:nvContentPartPr>
            <p14:xfrm>
              <a:off x="10845091" y="2647175"/>
              <a:ext cx="360" cy="360"/>
            </p14:xfrm>
          </p:contentPart>
        </mc:Choice>
        <mc:Fallback xmlns="">
          <p:pic>
            <p:nvPicPr>
              <p:cNvPr id="11" name="Ink 10">
                <a:extLst>
                  <a:ext uri="{FF2B5EF4-FFF2-40B4-BE49-F238E27FC236}">
                    <a16:creationId xmlns:a16="http://schemas.microsoft.com/office/drawing/2014/main" id="{7347C694-7C41-4AF6-8442-DAC3F81DBB6C}"/>
                  </a:ext>
                </a:extLst>
              </p:cNvPr>
              <p:cNvPicPr/>
              <p:nvPr/>
            </p:nvPicPr>
            <p:blipFill>
              <a:blip r:embed="rId4"/>
              <a:stretch>
                <a:fillRect/>
              </a:stretch>
            </p:blipFill>
            <p:spPr>
              <a:xfrm>
                <a:off x="10827451" y="2629175"/>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8734BE8A-1ABC-4D6D-804C-F3DCD7FF6790}"/>
                  </a:ext>
                </a:extLst>
              </p14:cNvPr>
              <p14:cNvContentPartPr/>
              <p14:nvPr/>
            </p14:nvContentPartPr>
            <p14:xfrm>
              <a:off x="10944811" y="2783975"/>
              <a:ext cx="360" cy="360"/>
            </p14:xfrm>
          </p:contentPart>
        </mc:Choice>
        <mc:Fallback xmlns="">
          <p:pic>
            <p:nvPicPr>
              <p:cNvPr id="12" name="Ink 11">
                <a:extLst>
                  <a:ext uri="{FF2B5EF4-FFF2-40B4-BE49-F238E27FC236}">
                    <a16:creationId xmlns:a16="http://schemas.microsoft.com/office/drawing/2014/main" id="{8734BE8A-1ABC-4D6D-804C-F3DCD7FF6790}"/>
                  </a:ext>
                </a:extLst>
              </p:cNvPr>
              <p:cNvPicPr/>
              <p:nvPr/>
            </p:nvPicPr>
            <p:blipFill>
              <a:blip r:embed="rId4"/>
              <a:stretch>
                <a:fillRect/>
              </a:stretch>
            </p:blipFill>
            <p:spPr>
              <a:xfrm>
                <a:off x="10927171" y="2765975"/>
                <a:ext cx="36000" cy="36000"/>
              </a:xfrm>
              <a:prstGeom prst="rect">
                <a:avLst/>
              </a:prstGeom>
            </p:spPr>
          </p:pic>
        </mc:Fallback>
      </mc:AlternateContent>
      <p:sp>
        <p:nvSpPr>
          <p:cNvPr id="4" name="Arrow: Right 3">
            <a:extLst>
              <a:ext uri="{FF2B5EF4-FFF2-40B4-BE49-F238E27FC236}">
                <a16:creationId xmlns:a16="http://schemas.microsoft.com/office/drawing/2014/main" id="{79686025-CC08-44AE-8964-FC455C37105C}"/>
              </a:ext>
            </a:extLst>
          </p:cNvPr>
          <p:cNvSpPr/>
          <p:nvPr/>
        </p:nvSpPr>
        <p:spPr>
          <a:xfrm>
            <a:off x="2269284" y="1194340"/>
            <a:ext cx="7619355" cy="2402011"/>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How many days elapsed? </a:t>
            </a:r>
            <a:r>
              <a:rPr lang="en-US" b="1" dirty="0">
                <a:solidFill>
                  <a:srgbClr val="FFFF00"/>
                </a:solidFill>
              </a:rPr>
              <a:t>Read Days: </a:t>
            </a:r>
            <a:r>
              <a:rPr lang="en-US" b="1" dirty="0">
                <a:solidFill>
                  <a:srgbClr val="FF0000"/>
                </a:solidFill>
              </a:rPr>
              <a:t>55 days</a:t>
            </a:r>
          </a:p>
          <a:p>
            <a:r>
              <a:rPr lang="en-US" b="1" dirty="0">
                <a:solidFill>
                  <a:schemeClr val="tx1"/>
                </a:solidFill>
              </a:rPr>
              <a:t>How much usage is recorded since last meter read? </a:t>
            </a:r>
            <a:r>
              <a:rPr lang="en-US" b="1" dirty="0">
                <a:solidFill>
                  <a:srgbClr val="FFFF00"/>
                </a:solidFill>
              </a:rPr>
              <a:t>Water Usage:</a:t>
            </a:r>
            <a:r>
              <a:rPr lang="en-US" dirty="0"/>
              <a:t> </a:t>
            </a:r>
            <a:r>
              <a:rPr lang="en-US" b="1" dirty="0">
                <a:solidFill>
                  <a:srgbClr val="FF0000"/>
                </a:solidFill>
              </a:rPr>
              <a:t>26 </a:t>
            </a:r>
            <a:r>
              <a:rPr lang="en-US" b="1" dirty="0" err="1">
                <a:solidFill>
                  <a:srgbClr val="FF0000"/>
                </a:solidFill>
              </a:rPr>
              <a:t>hcf</a:t>
            </a:r>
            <a:endParaRPr lang="en-US" b="1" dirty="0">
              <a:solidFill>
                <a:srgbClr val="FF0000"/>
              </a:solidFill>
            </a:endParaRPr>
          </a:p>
        </p:txBody>
      </p:sp>
      <p:sp>
        <p:nvSpPr>
          <p:cNvPr id="3" name="Oval 2">
            <a:extLst>
              <a:ext uri="{FF2B5EF4-FFF2-40B4-BE49-F238E27FC236}">
                <a16:creationId xmlns:a16="http://schemas.microsoft.com/office/drawing/2014/main" id="{A0D10AE9-97D3-45E7-BDBE-C89088CEE69A}"/>
              </a:ext>
            </a:extLst>
          </p:cNvPr>
          <p:cNvSpPr/>
          <p:nvPr/>
        </p:nvSpPr>
        <p:spPr>
          <a:xfrm>
            <a:off x="188685" y="1848143"/>
            <a:ext cx="2080599"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Previous Read Date</a:t>
            </a:r>
          </a:p>
          <a:p>
            <a:pPr algn="ctr"/>
            <a:r>
              <a:rPr lang="en-US" b="1" dirty="0">
                <a:solidFill>
                  <a:schemeClr val="bg1"/>
                </a:solidFill>
              </a:rPr>
              <a:t>Mar 16, 2020</a:t>
            </a:r>
          </a:p>
        </p:txBody>
      </p:sp>
      <p:sp>
        <p:nvSpPr>
          <p:cNvPr id="10" name="Oval 9">
            <a:extLst>
              <a:ext uri="{FF2B5EF4-FFF2-40B4-BE49-F238E27FC236}">
                <a16:creationId xmlns:a16="http://schemas.microsoft.com/office/drawing/2014/main" id="{A5855DF6-DCD7-4EF1-B37E-F549CECE3552}"/>
              </a:ext>
            </a:extLst>
          </p:cNvPr>
          <p:cNvSpPr/>
          <p:nvPr/>
        </p:nvSpPr>
        <p:spPr>
          <a:xfrm>
            <a:off x="9922716" y="1750322"/>
            <a:ext cx="2142491"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Associated Read Date</a:t>
            </a:r>
          </a:p>
          <a:p>
            <a:pPr algn="ctr"/>
            <a:r>
              <a:rPr lang="en-US" b="1" dirty="0">
                <a:solidFill>
                  <a:schemeClr val="bg1"/>
                </a:solidFill>
              </a:rPr>
              <a:t>May 10, 2020</a:t>
            </a:r>
          </a:p>
        </p:txBody>
      </p:sp>
      <p:graphicFrame>
        <p:nvGraphicFramePr>
          <p:cNvPr id="7" name="Table 6">
            <a:extLst>
              <a:ext uri="{FF2B5EF4-FFF2-40B4-BE49-F238E27FC236}">
                <a16:creationId xmlns:a16="http://schemas.microsoft.com/office/drawing/2014/main" id="{9B0F65F2-01ED-47AD-ABDB-460191773F6A}"/>
              </a:ext>
            </a:extLst>
          </p:cNvPr>
          <p:cNvGraphicFramePr>
            <a:graphicFrameLocks noGrp="1"/>
          </p:cNvGraphicFramePr>
          <p:nvPr/>
        </p:nvGraphicFramePr>
        <p:xfrm>
          <a:off x="1259241" y="5946798"/>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128080046"/>
                    </a:ext>
                  </a:extLst>
                </a:gridCol>
                <a:gridCol w="3236585">
                  <a:extLst>
                    <a:ext uri="{9D8B030D-6E8A-4147-A177-3AD203B41FA5}">
                      <a16:colId xmlns:a16="http://schemas.microsoft.com/office/drawing/2014/main" val="3995383252"/>
                    </a:ext>
                  </a:extLst>
                </a:gridCol>
                <a:gridCol w="2862943">
                  <a:extLst>
                    <a:ext uri="{9D8B030D-6E8A-4147-A177-3AD203B41FA5}">
                      <a16:colId xmlns:a16="http://schemas.microsoft.com/office/drawing/2014/main" val="4187167567"/>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a:t>
                      </a:r>
                      <a:r>
                        <a:rPr lang="en-US" sz="1800" b="1" kern="1200" dirty="0">
                          <a:solidFill>
                            <a:schemeClr val="tx1"/>
                          </a:solidFill>
                          <a:latin typeface="+mn-lt"/>
                          <a:ea typeface="+mn-ea"/>
                          <a:cs typeface="+mn-cs"/>
                        </a:rPr>
                        <a:t>(26/55)*16= </a:t>
                      </a:r>
                      <a:r>
                        <a:rPr lang="en-US" sz="1800" b="1" kern="1200" dirty="0">
                          <a:solidFill>
                            <a:srgbClr val="FF0000"/>
                          </a:solidFill>
                          <a:latin typeface="+mn-lt"/>
                          <a:ea typeface="+mn-ea"/>
                          <a:cs typeface="+mn-cs"/>
                        </a:rPr>
                        <a:t>7.56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a:t>
                      </a:r>
                      <a:r>
                        <a:rPr lang="en-US" sz="1800" b="1" kern="1200" dirty="0">
                          <a:solidFill>
                            <a:srgbClr val="FF0000"/>
                          </a:solidFill>
                          <a:latin typeface="+mn-lt"/>
                          <a:ea typeface="+mn-ea"/>
                          <a:cs typeface="+mn-cs"/>
                        </a:rPr>
                        <a:t>14.18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a:t>
                      </a:r>
                      <a:r>
                        <a:rPr lang="en-US" sz="1800" b="1" kern="1200" dirty="0">
                          <a:solidFill>
                            <a:srgbClr val="FF0000"/>
                          </a:solidFill>
                          <a:latin typeface="+mn-lt"/>
                          <a:ea typeface="+mn-ea"/>
                          <a:cs typeface="+mn-cs"/>
                        </a:rPr>
                        <a:t>4.25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985529444"/>
                  </a:ext>
                </a:extLst>
              </a:tr>
            </a:tbl>
          </a:graphicData>
        </a:graphic>
      </p:graphicFrame>
      <p:sp>
        <p:nvSpPr>
          <p:cNvPr id="17" name="TextBox 16">
            <a:extLst>
              <a:ext uri="{FF2B5EF4-FFF2-40B4-BE49-F238E27FC236}">
                <a16:creationId xmlns:a16="http://schemas.microsoft.com/office/drawing/2014/main" id="{79EC70BF-096C-44DE-9D31-5BC206FA15A4}"/>
              </a:ext>
            </a:extLst>
          </p:cNvPr>
          <p:cNvSpPr txBox="1"/>
          <p:nvPr/>
        </p:nvSpPr>
        <p:spPr>
          <a:xfrm>
            <a:off x="1228984" y="3503772"/>
            <a:ext cx="9160324" cy="830997"/>
          </a:xfrm>
          <a:prstGeom prst="rect">
            <a:avLst/>
          </a:prstGeom>
          <a:noFill/>
        </p:spPr>
        <p:txBody>
          <a:bodyPr wrap="square" rtlCol="0">
            <a:spAutoFit/>
          </a:bodyPr>
          <a:lstStyle/>
          <a:p>
            <a:pPr algn="ctr"/>
            <a:r>
              <a:rPr lang="en-US" sz="2400" b="1" dirty="0"/>
              <a:t>How much </a:t>
            </a:r>
            <a:r>
              <a:rPr lang="en-US" sz="2400" b="1" u="sng" dirty="0"/>
              <a:t>usage</a:t>
            </a:r>
            <a:r>
              <a:rPr lang="en-US" sz="2400" b="1" dirty="0"/>
              <a:t> should be counted in each month?</a:t>
            </a:r>
          </a:p>
          <a:p>
            <a:endParaRPr lang="en-US" sz="2400" b="1" dirty="0"/>
          </a:p>
        </p:txBody>
      </p:sp>
      <p:graphicFrame>
        <p:nvGraphicFramePr>
          <p:cNvPr id="25" name="Table 24">
            <a:extLst>
              <a:ext uri="{FF2B5EF4-FFF2-40B4-BE49-F238E27FC236}">
                <a16:creationId xmlns:a16="http://schemas.microsoft.com/office/drawing/2014/main" id="{F9436AC8-42F3-4CE4-99DA-B53E99118E59}"/>
              </a:ext>
            </a:extLst>
          </p:cNvPr>
          <p:cNvGraphicFramePr>
            <a:graphicFrameLocks noGrp="1"/>
          </p:cNvGraphicFramePr>
          <p:nvPr/>
        </p:nvGraphicFramePr>
        <p:xfrm>
          <a:off x="1294801" y="4061430"/>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707535146"/>
                    </a:ext>
                  </a:extLst>
                </a:gridCol>
                <a:gridCol w="3236585">
                  <a:extLst>
                    <a:ext uri="{9D8B030D-6E8A-4147-A177-3AD203B41FA5}">
                      <a16:colId xmlns:a16="http://schemas.microsoft.com/office/drawing/2014/main" val="4236612690"/>
                    </a:ext>
                  </a:extLst>
                </a:gridCol>
                <a:gridCol w="2862943">
                  <a:extLst>
                    <a:ext uri="{9D8B030D-6E8A-4147-A177-3AD203B41FA5}">
                      <a16:colId xmlns:a16="http://schemas.microsoft.com/office/drawing/2014/main" val="337642340"/>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dirty="0">
                          <a:solidFill>
                            <a:srgbClr val="FFFF00"/>
                          </a:solidFill>
                        </a:rPr>
                        <a:t>Month Start: </a:t>
                      </a:r>
                      <a:r>
                        <a:rPr lang="en-US" sz="1800" b="1" dirty="0">
                          <a:solidFill>
                            <a:schemeClr val="bg1"/>
                          </a:solidFill>
                        </a:rPr>
                        <a:t>Mar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Apr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extLst>
                  <a:ext uri="{0D108BD9-81ED-4DB2-BD59-A6C34878D82A}">
                    <a16:rowId xmlns:a16="http://schemas.microsoft.com/office/drawing/2014/main" val="975935162"/>
                  </a:ext>
                </a:extLst>
              </a:tr>
            </a:tbl>
          </a:graphicData>
        </a:graphic>
      </p:graphicFrame>
      <p:graphicFrame>
        <p:nvGraphicFramePr>
          <p:cNvPr id="26" name="Table 25">
            <a:extLst>
              <a:ext uri="{FF2B5EF4-FFF2-40B4-BE49-F238E27FC236}">
                <a16:creationId xmlns:a16="http://schemas.microsoft.com/office/drawing/2014/main" id="{B341C9A0-1839-4B12-90F7-1A6D7C763BAF}"/>
              </a:ext>
            </a:extLst>
          </p:cNvPr>
          <p:cNvGraphicFramePr>
            <a:graphicFrameLocks noGrp="1"/>
          </p:cNvGraphicFramePr>
          <p:nvPr/>
        </p:nvGraphicFramePr>
        <p:xfrm>
          <a:off x="1294801" y="4624675"/>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1710873833"/>
                    </a:ext>
                  </a:extLst>
                </a:gridCol>
                <a:gridCol w="3236585">
                  <a:extLst>
                    <a:ext uri="{9D8B030D-6E8A-4147-A177-3AD203B41FA5}">
                      <a16:colId xmlns:a16="http://schemas.microsoft.com/office/drawing/2014/main" val="2389563071"/>
                    </a:ext>
                  </a:extLst>
                </a:gridCol>
                <a:gridCol w="2862943">
                  <a:extLst>
                    <a:ext uri="{9D8B030D-6E8A-4147-A177-3AD203B41FA5}">
                      <a16:colId xmlns:a16="http://schemas.microsoft.com/office/drawing/2014/main" val="1528078058"/>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24359690"/>
                  </a:ext>
                </a:extLst>
              </a:tr>
            </a:tbl>
          </a:graphicData>
        </a:graphic>
      </p:graphicFrame>
      <p:cxnSp>
        <p:nvCxnSpPr>
          <p:cNvPr id="28" name="Straight Arrow Connector 27">
            <a:extLst>
              <a:ext uri="{FF2B5EF4-FFF2-40B4-BE49-F238E27FC236}">
                <a16:creationId xmlns:a16="http://schemas.microsoft.com/office/drawing/2014/main" id="{87D9238D-9185-444F-8DB4-371183153600}"/>
              </a:ext>
            </a:extLst>
          </p:cNvPr>
          <p:cNvCxnSpPr/>
          <p:nvPr/>
        </p:nvCxnSpPr>
        <p:spPr>
          <a:xfrm>
            <a:off x="3068320" y="5187920"/>
            <a:ext cx="0" cy="745520"/>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9" name="Straight Arrow Connector 28">
            <a:extLst>
              <a:ext uri="{FF2B5EF4-FFF2-40B4-BE49-F238E27FC236}">
                <a16:creationId xmlns:a16="http://schemas.microsoft.com/office/drawing/2014/main" id="{6FEB2BD1-A0CD-43D7-98DF-0DC111B0F1A2}"/>
              </a:ext>
            </a:extLst>
          </p:cNvPr>
          <p:cNvCxnSpPr/>
          <p:nvPr/>
        </p:nvCxnSpPr>
        <p:spPr>
          <a:xfrm>
            <a:off x="6390640" y="5187920"/>
            <a:ext cx="0" cy="745520"/>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0" name="Straight Arrow Connector 29">
            <a:extLst>
              <a:ext uri="{FF2B5EF4-FFF2-40B4-BE49-F238E27FC236}">
                <a16:creationId xmlns:a16="http://schemas.microsoft.com/office/drawing/2014/main" id="{0A012E04-E03E-4D5F-AAEE-46065F1FEFC4}"/>
              </a:ext>
            </a:extLst>
          </p:cNvPr>
          <p:cNvCxnSpPr/>
          <p:nvPr/>
        </p:nvCxnSpPr>
        <p:spPr>
          <a:xfrm>
            <a:off x="9342120" y="5187920"/>
            <a:ext cx="0" cy="745520"/>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810245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7EA6-DA30-452A-8D1E-3381FBA497A1}"/>
              </a:ext>
            </a:extLst>
          </p:cNvPr>
          <p:cNvSpPr>
            <a:spLocks noGrp="1"/>
          </p:cNvSpPr>
          <p:nvPr>
            <p:ph type="title"/>
          </p:nvPr>
        </p:nvSpPr>
        <p:spPr>
          <a:xfrm>
            <a:off x="838200" y="295181"/>
            <a:ext cx="10515600" cy="1165049"/>
          </a:xfrm>
        </p:spPr>
        <p:txBody>
          <a:bodyPr>
            <a:normAutofit/>
          </a:bodyPr>
          <a:lstStyle/>
          <a:p>
            <a:r>
              <a:rPr lang="en-US" b="1" dirty="0">
                <a:solidFill>
                  <a:schemeClr val="accent6">
                    <a:lumMod val="75000"/>
                  </a:schemeClr>
                </a:solidFill>
              </a:rPr>
              <a:t>How Much Water Used in each Month?  </a:t>
            </a:r>
            <a:br>
              <a:rPr lang="en-US" b="1" dirty="0">
                <a:solidFill>
                  <a:schemeClr val="accent6">
                    <a:lumMod val="75000"/>
                  </a:schemeClr>
                </a:solidFill>
              </a:rPr>
            </a:br>
            <a:endParaRPr lang="en-US" sz="2700" dirty="0">
              <a:solidFill>
                <a:schemeClr val="accent6">
                  <a:lumMod val="75000"/>
                </a:schemeClr>
              </a:solidFill>
            </a:endParaRPr>
          </a:p>
        </p:txBody>
      </p:sp>
      <p:sp>
        <p:nvSpPr>
          <p:cNvPr id="6" name="Rectangle: Rounded Corners 5">
            <a:extLst>
              <a:ext uri="{FF2B5EF4-FFF2-40B4-BE49-F238E27FC236}">
                <a16:creationId xmlns:a16="http://schemas.microsoft.com/office/drawing/2014/main" id="{92BCFD37-6B97-49C0-BE9D-0EDECCD149BF}"/>
              </a:ext>
            </a:extLst>
          </p:cNvPr>
          <p:cNvSpPr/>
          <p:nvPr/>
        </p:nvSpPr>
        <p:spPr>
          <a:xfrm>
            <a:off x="509878" y="1925309"/>
            <a:ext cx="10189028" cy="72186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7347C694-7C41-4AF6-8442-DAC3F81DBB6C}"/>
                  </a:ext>
                </a:extLst>
              </p14:cNvPr>
              <p14:cNvContentPartPr/>
              <p14:nvPr/>
            </p14:nvContentPartPr>
            <p14:xfrm>
              <a:off x="10845091" y="2647175"/>
              <a:ext cx="360" cy="360"/>
            </p14:xfrm>
          </p:contentPart>
        </mc:Choice>
        <mc:Fallback xmlns="">
          <p:pic>
            <p:nvPicPr>
              <p:cNvPr id="11" name="Ink 10">
                <a:extLst>
                  <a:ext uri="{FF2B5EF4-FFF2-40B4-BE49-F238E27FC236}">
                    <a16:creationId xmlns:a16="http://schemas.microsoft.com/office/drawing/2014/main" id="{7347C694-7C41-4AF6-8442-DAC3F81DBB6C}"/>
                  </a:ext>
                </a:extLst>
              </p:cNvPr>
              <p:cNvPicPr/>
              <p:nvPr/>
            </p:nvPicPr>
            <p:blipFill>
              <a:blip r:embed="rId4"/>
              <a:stretch>
                <a:fillRect/>
              </a:stretch>
            </p:blipFill>
            <p:spPr>
              <a:xfrm>
                <a:off x="10827451" y="2629175"/>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8734BE8A-1ABC-4D6D-804C-F3DCD7FF6790}"/>
                  </a:ext>
                </a:extLst>
              </p14:cNvPr>
              <p14:cNvContentPartPr/>
              <p14:nvPr/>
            </p14:nvContentPartPr>
            <p14:xfrm>
              <a:off x="10944811" y="2783975"/>
              <a:ext cx="360" cy="360"/>
            </p14:xfrm>
          </p:contentPart>
        </mc:Choice>
        <mc:Fallback xmlns="">
          <p:pic>
            <p:nvPicPr>
              <p:cNvPr id="12" name="Ink 11">
                <a:extLst>
                  <a:ext uri="{FF2B5EF4-FFF2-40B4-BE49-F238E27FC236}">
                    <a16:creationId xmlns:a16="http://schemas.microsoft.com/office/drawing/2014/main" id="{8734BE8A-1ABC-4D6D-804C-F3DCD7FF6790}"/>
                  </a:ext>
                </a:extLst>
              </p:cNvPr>
              <p:cNvPicPr/>
              <p:nvPr/>
            </p:nvPicPr>
            <p:blipFill>
              <a:blip r:embed="rId4"/>
              <a:stretch>
                <a:fillRect/>
              </a:stretch>
            </p:blipFill>
            <p:spPr>
              <a:xfrm>
                <a:off x="10927171" y="2765975"/>
                <a:ext cx="36000" cy="36000"/>
              </a:xfrm>
              <a:prstGeom prst="rect">
                <a:avLst/>
              </a:prstGeom>
            </p:spPr>
          </p:pic>
        </mc:Fallback>
      </mc:AlternateContent>
      <p:sp>
        <p:nvSpPr>
          <p:cNvPr id="4" name="Arrow: Right 3">
            <a:extLst>
              <a:ext uri="{FF2B5EF4-FFF2-40B4-BE49-F238E27FC236}">
                <a16:creationId xmlns:a16="http://schemas.microsoft.com/office/drawing/2014/main" id="{79686025-CC08-44AE-8964-FC455C37105C}"/>
              </a:ext>
            </a:extLst>
          </p:cNvPr>
          <p:cNvSpPr/>
          <p:nvPr/>
        </p:nvSpPr>
        <p:spPr>
          <a:xfrm>
            <a:off x="2269284" y="1615980"/>
            <a:ext cx="7619355" cy="2402011"/>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How many days elapsed? </a:t>
            </a:r>
            <a:r>
              <a:rPr lang="en-US" b="1" dirty="0">
                <a:solidFill>
                  <a:srgbClr val="FFFF00"/>
                </a:solidFill>
              </a:rPr>
              <a:t>Read Days: </a:t>
            </a:r>
            <a:r>
              <a:rPr lang="en-US" b="1" dirty="0">
                <a:solidFill>
                  <a:srgbClr val="FF0000"/>
                </a:solidFill>
              </a:rPr>
              <a:t>55 days</a:t>
            </a:r>
          </a:p>
          <a:p>
            <a:r>
              <a:rPr lang="en-US" b="1" dirty="0">
                <a:solidFill>
                  <a:schemeClr val="tx1"/>
                </a:solidFill>
              </a:rPr>
              <a:t>How much usage is recorded since last meter read? </a:t>
            </a:r>
            <a:r>
              <a:rPr lang="en-US" b="1" dirty="0">
                <a:solidFill>
                  <a:srgbClr val="FFFF00"/>
                </a:solidFill>
              </a:rPr>
              <a:t>Water Usage:</a:t>
            </a:r>
            <a:r>
              <a:rPr lang="en-US" dirty="0"/>
              <a:t> </a:t>
            </a:r>
            <a:r>
              <a:rPr lang="en-US" b="1" dirty="0">
                <a:solidFill>
                  <a:schemeClr val="accent6">
                    <a:lumMod val="50000"/>
                  </a:schemeClr>
                </a:solidFill>
              </a:rPr>
              <a:t>26 </a:t>
            </a:r>
            <a:r>
              <a:rPr lang="en-US" b="1" dirty="0" err="1">
                <a:solidFill>
                  <a:schemeClr val="accent6">
                    <a:lumMod val="50000"/>
                  </a:schemeClr>
                </a:solidFill>
              </a:rPr>
              <a:t>hcf</a:t>
            </a:r>
            <a:endParaRPr lang="en-US" b="1" dirty="0">
              <a:solidFill>
                <a:schemeClr val="accent6">
                  <a:lumMod val="50000"/>
                </a:schemeClr>
              </a:solidFill>
            </a:endParaRPr>
          </a:p>
        </p:txBody>
      </p:sp>
      <p:sp>
        <p:nvSpPr>
          <p:cNvPr id="3" name="Oval 2">
            <a:extLst>
              <a:ext uri="{FF2B5EF4-FFF2-40B4-BE49-F238E27FC236}">
                <a16:creationId xmlns:a16="http://schemas.microsoft.com/office/drawing/2014/main" id="{A0D10AE9-97D3-45E7-BDBE-C89088CEE69A}"/>
              </a:ext>
            </a:extLst>
          </p:cNvPr>
          <p:cNvSpPr/>
          <p:nvPr/>
        </p:nvSpPr>
        <p:spPr>
          <a:xfrm>
            <a:off x="188685" y="2269783"/>
            <a:ext cx="2080599"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Previous Read Date</a:t>
            </a:r>
          </a:p>
          <a:p>
            <a:pPr algn="ctr"/>
            <a:r>
              <a:rPr lang="en-US" b="1" dirty="0">
                <a:solidFill>
                  <a:schemeClr val="bg1"/>
                </a:solidFill>
              </a:rPr>
              <a:t>Mar 16, 2020</a:t>
            </a:r>
          </a:p>
        </p:txBody>
      </p:sp>
      <p:sp>
        <p:nvSpPr>
          <p:cNvPr id="10" name="Oval 9">
            <a:extLst>
              <a:ext uri="{FF2B5EF4-FFF2-40B4-BE49-F238E27FC236}">
                <a16:creationId xmlns:a16="http://schemas.microsoft.com/office/drawing/2014/main" id="{A5855DF6-DCD7-4EF1-B37E-F549CECE3552}"/>
              </a:ext>
            </a:extLst>
          </p:cNvPr>
          <p:cNvSpPr/>
          <p:nvPr/>
        </p:nvSpPr>
        <p:spPr>
          <a:xfrm>
            <a:off x="9922716" y="2171962"/>
            <a:ext cx="2142491"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Associated Read Date</a:t>
            </a:r>
          </a:p>
          <a:p>
            <a:pPr algn="ctr"/>
            <a:r>
              <a:rPr lang="en-US" b="1" dirty="0">
                <a:solidFill>
                  <a:schemeClr val="bg1"/>
                </a:solidFill>
              </a:rPr>
              <a:t>May 10, 2020</a:t>
            </a:r>
          </a:p>
        </p:txBody>
      </p:sp>
      <p:graphicFrame>
        <p:nvGraphicFramePr>
          <p:cNvPr id="7" name="Table 6">
            <a:extLst>
              <a:ext uri="{FF2B5EF4-FFF2-40B4-BE49-F238E27FC236}">
                <a16:creationId xmlns:a16="http://schemas.microsoft.com/office/drawing/2014/main" id="{9B0F65F2-01ED-47AD-ABDB-460191773F6A}"/>
              </a:ext>
            </a:extLst>
          </p:cNvPr>
          <p:cNvGraphicFramePr>
            <a:graphicFrameLocks noGrp="1"/>
          </p:cNvGraphicFramePr>
          <p:nvPr/>
        </p:nvGraphicFramePr>
        <p:xfrm>
          <a:off x="1294801" y="5182333"/>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128080046"/>
                    </a:ext>
                  </a:extLst>
                </a:gridCol>
                <a:gridCol w="3236585">
                  <a:extLst>
                    <a:ext uri="{9D8B030D-6E8A-4147-A177-3AD203B41FA5}">
                      <a16:colId xmlns:a16="http://schemas.microsoft.com/office/drawing/2014/main" val="3995383252"/>
                    </a:ext>
                  </a:extLst>
                </a:gridCol>
                <a:gridCol w="2862943">
                  <a:extLst>
                    <a:ext uri="{9D8B030D-6E8A-4147-A177-3AD203B41FA5}">
                      <a16:colId xmlns:a16="http://schemas.microsoft.com/office/drawing/2014/main" val="4187167567"/>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in March: </a:t>
                      </a:r>
                      <a:r>
                        <a:rPr lang="en-US" sz="1800" b="1" kern="1200" dirty="0">
                          <a:solidFill>
                            <a:schemeClr val="accent6">
                              <a:lumMod val="50000"/>
                            </a:schemeClr>
                          </a:solidFill>
                          <a:latin typeface="+mn-lt"/>
                          <a:ea typeface="+mn-ea"/>
                          <a:cs typeface="+mn-cs"/>
                        </a:rPr>
                        <a:t>7.56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in April: </a:t>
                      </a:r>
                      <a:r>
                        <a:rPr lang="en-US" sz="1800" b="1" kern="1200" dirty="0">
                          <a:solidFill>
                            <a:schemeClr val="accent6">
                              <a:lumMod val="50000"/>
                            </a:schemeClr>
                          </a:solidFill>
                          <a:latin typeface="+mn-lt"/>
                          <a:ea typeface="+mn-ea"/>
                          <a:cs typeface="+mn-cs"/>
                        </a:rPr>
                        <a:t>14.18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in May: </a:t>
                      </a:r>
                      <a:r>
                        <a:rPr lang="en-US" sz="1800" b="1" kern="1200" dirty="0">
                          <a:solidFill>
                            <a:schemeClr val="accent6">
                              <a:lumMod val="50000"/>
                            </a:schemeClr>
                          </a:solidFill>
                          <a:latin typeface="+mn-lt"/>
                          <a:ea typeface="+mn-ea"/>
                          <a:cs typeface="+mn-cs"/>
                        </a:rPr>
                        <a:t>4.25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985529444"/>
                  </a:ext>
                </a:extLst>
              </a:tr>
            </a:tbl>
          </a:graphicData>
        </a:graphic>
      </p:graphicFrame>
      <p:graphicFrame>
        <p:nvGraphicFramePr>
          <p:cNvPr id="25" name="Table 24">
            <a:extLst>
              <a:ext uri="{FF2B5EF4-FFF2-40B4-BE49-F238E27FC236}">
                <a16:creationId xmlns:a16="http://schemas.microsoft.com/office/drawing/2014/main" id="{F9436AC8-42F3-4CE4-99DA-B53E99118E59}"/>
              </a:ext>
            </a:extLst>
          </p:cNvPr>
          <p:cNvGraphicFramePr>
            <a:graphicFrameLocks noGrp="1"/>
          </p:cNvGraphicFramePr>
          <p:nvPr/>
        </p:nvGraphicFramePr>
        <p:xfrm>
          <a:off x="1294801" y="4061430"/>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707535146"/>
                    </a:ext>
                  </a:extLst>
                </a:gridCol>
                <a:gridCol w="3236585">
                  <a:extLst>
                    <a:ext uri="{9D8B030D-6E8A-4147-A177-3AD203B41FA5}">
                      <a16:colId xmlns:a16="http://schemas.microsoft.com/office/drawing/2014/main" val="4236612690"/>
                    </a:ext>
                  </a:extLst>
                </a:gridCol>
                <a:gridCol w="2862943">
                  <a:extLst>
                    <a:ext uri="{9D8B030D-6E8A-4147-A177-3AD203B41FA5}">
                      <a16:colId xmlns:a16="http://schemas.microsoft.com/office/drawing/2014/main" val="337642340"/>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dirty="0">
                          <a:solidFill>
                            <a:srgbClr val="FFFF00"/>
                          </a:solidFill>
                        </a:rPr>
                        <a:t>Month Start: </a:t>
                      </a:r>
                      <a:r>
                        <a:rPr lang="en-US" sz="1800" b="1" dirty="0">
                          <a:solidFill>
                            <a:schemeClr val="bg1"/>
                          </a:solidFill>
                        </a:rPr>
                        <a:t>Mar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Apr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extLst>
                  <a:ext uri="{0D108BD9-81ED-4DB2-BD59-A6C34878D82A}">
                    <a16:rowId xmlns:a16="http://schemas.microsoft.com/office/drawing/2014/main" val="975935162"/>
                  </a:ext>
                </a:extLst>
              </a:tr>
            </a:tbl>
          </a:graphicData>
        </a:graphic>
      </p:graphicFrame>
      <p:graphicFrame>
        <p:nvGraphicFramePr>
          <p:cNvPr id="26" name="Table 25">
            <a:extLst>
              <a:ext uri="{FF2B5EF4-FFF2-40B4-BE49-F238E27FC236}">
                <a16:creationId xmlns:a16="http://schemas.microsoft.com/office/drawing/2014/main" id="{B341C9A0-1839-4B12-90F7-1A6D7C763BAF}"/>
              </a:ext>
            </a:extLst>
          </p:cNvPr>
          <p:cNvGraphicFramePr>
            <a:graphicFrameLocks noGrp="1"/>
          </p:cNvGraphicFramePr>
          <p:nvPr/>
        </p:nvGraphicFramePr>
        <p:xfrm>
          <a:off x="1294801" y="4624675"/>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1710873833"/>
                    </a:ext>
                  </a:extLst>
                </a:gridCol>
                <a:gridCol w="3236585">
                  <a:extLst>
                    <a:ext uri="{9D8B030D-6E8A-4147-A177-3AD203B41FA5}">
                      <a16:colId xmlns:a16="http://schemas.microsoft.com/office/drawing/2014/main" val="2389563071"/>
                    </a:ext>
                  </a:extLst>
                </a:gridCol>
                <a:gridCol w="2862943">
                  <a:extLst>
                    <a:ext uri="{9D8B030D-6E8A-4147-A177-3AD203B41FA5}">
                      <a16:colId xmlns:a16="http://schemas.microsoft.com/office/drawing/2014/main" val="1528078058"/>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in March: </a:t>
                      </a:r>
                      <a:r>
                        <a:rPr lang="en-US" sz="1800" b="1" kern="1200" dirty="0">
                          <a:solidFill>
                            <a:srgbClr val="FF0000"/>
                          </a:solidFill>
                          <a:latin typeface="+mn-lt"/>
                          <a:ea typeface="+mn-ea"/>
                          <a:cs typeface="+mn-cs"/>
                        </a:rPr>
                        <a:t>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in April: </a:t>
                      </a:r>
                      <a:r>
                        <a:rPr lang="en-US" sz="1800" b="1" kern="1200" dirty="0">
                          <a:solidFill>
                            <a:srgbClr val="FF0000"/>
                          </a:solidFill>
                          <a:latin typeface="+mn-lt"/>
                          <a:ea typeface="+mn-ea"/>
                          <a:cs typeface="+mn-cs"/>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in May: </a:t>
                      </a:r>
                      <a:r>
                        <a:rPr lang="en-US" sz="1800" b="1" kern="1200" dirty="0">
                          <a:solidFill>
                            <a:srgbClr val="FF0000"/>
                          </a:solidFill>
                          <a:latin typeface="+mn-lt"/>
                          <a:ea typeface="+mn-ea"/>
                          <a:cs typeface="+mn-cs"/>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24359690"/>
                  </a:ext>
                </a:extLst>
              </a:tr>
            </a:tbl>
          </a:graphicData>
        </a:graphic>
      </p:graphicFrame>
      <p:sp>
        <p:nvSpPr>
          <p:cNvPr id="16" name="TextBox 15">
            <a:extLst>
              <a:ext uri="{FF2B5EF4-FFF2-40B4-BE49-F238E27FC236}">
                <a16:creationId xmlns:a16="http://schemas.microsoft.com/office/drawing/2014/main" id="{7576228A-57CE-4078-B1EA-FF6604386680}"/>
              </a:ext>
            </a:extLst>
          </p:cNvPr>
          <p:cNvSpPr txBox="1"/>
          <p:nvPr/>
        </p:nvSpPr>
        <p:spPr>
          <a:xfrm>
            <a:off x="10657840" y="6329680"/>
            <a:ext cx="1203960" cy="369332"/>
          </a:xfrm>
          <a:prstGeom prst="rect">
            <a:avLst/>
          </a:prstGeom>
          <a:noFill/>
        </p:spPr>
        <p:txBody>
          <a:bodyPr wrap="square" rtlCol="0">
            <a:spAutoFit/>
          </a:bodyPr>
          <a:lstStyle/>
          <a:p>
            <a:r>
              <a:rPr lang="en-US" b="1" dirty="0"/>
              <a:t>Algorithm</a:t>
            </a:r>
          </a:p>
        </p:txBody>
      </p:sp>
    </p:spTree>
    <p:extLst>
      <p:ext uri="{BB962C8B-B14F-4D97-AF65-F5344CB8AC3E}">
        <p14:creationId xmlns:p14="http://schemas.microsoft.com/office/powerpoint/2010/main" val="2591579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33ADE327-C873-4808-A7D7-B48BC924114F}"/>
              </a:ext>
            </a:extLst>
          </p:cNvPr>
          <p:cNvGraphicFramePr>
            <a:graphicFrameLocks noGrp="1"/>
          </p:cNvGraphicFramePr>
          <p:nvPr>
            <p:ph idx="1"/>
            <p:extLst>
              <p:ext uri="{D42A27DB-BD31-4B8C-83A1-F6EECF244321}">
                <p14:modId xmlns:p14="http://schemas.microsoft.com/office/powerpoint/2010/main" val="1462005288"/>
              </p:ext>
            </p:extLst>
          </p:nvPr>
        </p:nvGraphicFramePr>
        <p:xfrm>
          <a:off x="412540" y="59245"/>
          <a:ext cx="6216859" cy="2039319"/>
        </p:xfrm>
        <a:graphic>
          <a:graphicData uri="http://schemas.openxmlformats.org/drawingml/2006/table">
            <a:tbl>
              <a:tblPr firstRow="1" bandRow="1">
                <a:tableStyleId>{00A15C55-8517-42AA-B614-E9B94910E393}</a:tableStyleId>
              </a:tblPr>
              <a:tblGrid>
                <a:gridCol w="1269719">
                  <a:extLst>
                    <a:ext uri="{9D8B030D-6E8A-4147-A177-3AD203B41FA5}">
                      <a16:colId xmlns:a16="http://schemas.microsoft.com/office/drawing/2014/main" val="4056008511"/>
                    </a:ext>
                  </a:extLst>
                </a:gridCol>
                <a:gridCol w="1838710">
                  <a:extLst>
                    <a:ext uri="{9D8B030D-6E8A-4147-A177-3AD203B41FA5}">
                      <a16:colId xmlns:a16="http://schemas.microsoft.com/office/drawing/2014/main" val="2739398348"/>
                    </a:ext>
                  </a:extLst>
                </a:gridCol>
                <a:gridCol w="1554215">
                  <a:extLst>
                    <a:ext uri="{9D8B030D-6E8A-4147-A177-3AD203B41FA5}">
                      <a16:colId xmlns:a16="http://schemas.microsoft.com/office/drawing/2014/main" val="2649645607"/>
                    </a:ext>
                  </a:extLst>
                </a:gridCol>
                <a:gridCol w="1554215">
                  <a:extLst>
                    <a:ext uri="{9D8B030D-6E8A-4147-A177-3AD203B41FA5}">
                      <a16:colId xmlns:a16="http://schemas.microsoft.com/office/drawing/2014/main" val="1852681664"/>
                    </a:ext>
                  </a:extLst>
                </a:gridCol>
              </a:tblGrid>
              <a:tr h="294284">
                <a:tc gridSpan="3">
                  <a:txBody>
                    <a:bodyPr/>
                    <a:lstStyle/>
                    <a:p>
                      <a:pPr marL="0" algn="ctr" defTabSz="914400" rtl="0" eaLnBrk="1" latinLnBrk="0" hangingPunct="1"/>
                      <a:r>
                        <a:rPr lang="en-US" sz="1400" b="1" kern="1200" dirty="0">
                          <a:solidFill>
                            <a:schemeClr val="accent6">
                              <a:lumMod val="50000"/>
                            </a:schemeClr>
                          </a:solidFill>
                          <a:latin typeface="+mn-lt"/>
                          <a:ea typeface="+mn-ea"/>
                          <a:cs typeface="+mn-cs"/>
                        </a:rPr>
                        <a:t>Days in </a:t>
                      </a:r>
                      <a:r>
                        <a:rPr lang="en-US" sz="1400" b="1" u="sng" kern="1200" dirty="0">
                          <a:solidFill>
                            <a:schemeClr val="accent6">
                              <a:lumMod val="50000"/>
                            </a:schemeClr>
                          </a:solidFill>
                          <a:latin typeface="+mn-lt"/>
                          <a:ea typeface="+mn-ea"/>
                          <a:cs typeface="+mn-cs"/>
                        </a:rPr>
                        <a:t>March</a:t>
                      </a:r>
                      <a:r>
                        <a:rPr lang="en-US" sz="1400" b="1" kern="1200" dirty="0">
                          <a:solidFill>
                            <a:schemeClr val="accent6">
                              <a:lumMod val="50000"/>
                            </a:schemeClr>
                          </a:solidFill>
                          <a:latin typeface="+mn-lt"/>
                          <a:ea typeface="+mn-ea"/>
                          <a:cs typeface="+mn-cs"/>
                        </a:rPr>
                        <a:t> = </a:t>
                      </a:r>
                      <a:r>
                        <a:rPr lang="en-US" sz="1400" b="1" kern="1200" dirty="0">
                          <a:solidFill>
                            <a:srgbClr val="FF0000"/>
                          </a:solidFill>
                          <a:latin typeface="+mn-lt"/>
                          <a:ea typeface="+mn-ea"/>
                          <a:cs typeface="+mn-cs"/>
                        </a:rPr>
                        <a:t>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4346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Mar 1,2020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10,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434658">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16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260795">
                <a:tc gridSpan="4">
                  <a:txBody>
                    <a:bodyPr/>
                    <a:lstStyle/>
                    <a:p>
                      <a:pPr algn="ctr"/>
                      <a:r>
                        <a:rPr lang="en-US" sz="1400" b="1" dirty="0" err="1"/>
                        <a:t>read_date_to_month_start</a:t>
                      </a:r>
                      <a:r>
                        <a:rPr lang="en-US" sz="1400" b="1" dirty="0"/>
                        <a:t>  </a:t>
                      </a:r>
                      <a:r>
                        <a:rPr lang="en-US" sz="1400" b="1" dirty="0">
                          <a:solidFill>
                            <a:srgbClr val="FF0000"/>
                          </a:solidFill>
                        </a:rPr>
                        <a:t>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393399">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&lt;= days in month  (16 &lt; = 31)</a:t>
                      </a: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5" name="Arrow: Right 4">
            <a:extLst>
              <a:ext uri="{FF2B5EF4-FFF2-40B4-BE49-F238E27FC236}">
                <a16:creationId xmlns:a16="http://schemas.microsoft.com/office/drawing/2014/main" id="{04AB2C17-297E-47E6-844B-08E188B22C89}"/>
              </a:ext>
            </a:extLst>
          </p:cNvPr>
          <p:cNvSpPr/>
          <p:nvPr/>
        </p:nvSpPr>
        <p:spPr>
          <a:xfrm>
            <a:off x="6673757" y="1034192"/>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7" name="Table 7">
            <a:extLst>
              <a:ext uri="{FF2B5EF4-FFF2-40B4-BE49-F238E27FC236}">
                <a16:creationId xmlns:a16="http://schemas.microsoft.com/office/drawing/2014/main" id="{711463E2-54A9-44A3-A9E1-F4805A243DA2}"/>
              </a:ext>
            </a:extLst>
          </p:cNvPr>
          <p:cNvGraphicFramePr>
            <a:graphicFrameLocks noGrp="1"/>
          </p:cNvGraphicFramePr>
          <p:nvPr>
            <p:extLst>
              <p:ext uri="{D42A27DB-BD31-4B8C-83A1-F6EECF244321}">
                <p14:modId xmlns:p14="http://schemas.microsoft.com/office/powerpoint/2010/main" val="2949357646"/>
              </p:ext>
            </p:extLst>
          </p:nvPr>
        </p:nvGraphicFramePr>
        <p:xfrm>
          <a:off x="7674591" y="783907"/>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2020-03-01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graphicFrame>
        <p:nvGraphicFramePr>
          <p:cNvPr id="8" name="Content Placeholder 3">
            <a:extLst>
              <a:ext uri="{FF2B5EF4-FFF2-40B4-BE49-F238E27FC236}">
                <a16:creationId xmlns:a16="http://schemas.microsoft.com/office/drawing/2014/main" id="{38327156-BF68-4A77-9827-E00DD7BBA16D}"/>
              </a:ext>
            </a:extLst>
          </p:cNvPr>
          <p:cNvGraphicFramePr>
            <a:graphicFrameLocks/>
          </p:cNvGraphicFramePr>
          <p:nvPr>
            <p:extLst>
              <p:ext uri="{D42A27DB-BD31-4B8C-83A1-F6EECF244321}">
                <p14:modId xmlns:p14="http://schemas.microsoft.com/office/powerpoint/2010/main" val="2528871954"/>
              </p:ext>
            </p:extLst>
          </p:nvPr>
        </p:nvGraphicFramePr>
        <p:xfrm>
          <a:off x="421641" y="2163386"/>
          <a:ext cx="6216859" cy="2240974"/>
        </p:xfrm>
        <a:graphic>
          <a:graphicData uri="http://schemas.openxmlformats.org/drawingml/2006/table">
            <a:tbl>
              <a:tblPr firstRow="1" bandRow="1">
                <a:tableStyleId>{00A15C55-8517-42AA-B614-E9B94910E393}</a:tableStyleId>
              </a:tblPr>
              <a:tblGrid>
                <a:gridCol w="1283670">
                  <a:extLst>
                    <a:ext uri="{9D8B030D-6E8A-4147-A177-3AD203B41FA5}">
                      <a16:colId xmlns:a16="http://schemas.microsoft.com/office/drawing/2014/main" val="4056008511"/>
                    </a:ext>
                  </a:extLst>
                </a:gridCol>
                <a:gridCol w="1858914">
                  <a:extLst>
                    <a:ext uri="{9D8B030D-6E8A-4147-A177-3AD203B41FA5}">
                      <a16:colId xmlns:a16="http://schemas.microsoft.com/office/drawing/2014/main" val="2739398348"/>
                    </a:ext>
                  </a:extLst>
                </a:gridCol>
                <a:gridCol w="1571294">
                  <a:extLst>
                    <a:ext uri="{9D8B030D-6E8A-4147-A177-3AD203B41FA5}">
                      <a16:colId xmlns:a16="http://schemas.microsoft.com/office/drawing/2014/main" val="2649645607"/>
                    </a:ext>
                  </a:extLst>
                </a:gridCol>
                <a:gridCol w="1502981">
                  <a:extLst>
                    <a:ext uri="{9D8B030D-6E8A-4147-A177-3AD203B41FA5}">
                      <a16:colId xmlns:a16="http://schemas.microsoft.com/office/drawing/2014/main" val="1852681664"/>
                    </a:ext>
                  </a:extLst>
                </a:gridCol>
              </a:tblGrid>
              <a:tr h="307775">
                <a:tc gridSpan="3">
                  <a:txBody>
                    <a:bodyPr/>
                    <a:lstStyle/>
                    <a:p>
                      <a:pPr algn="ctr"/>
                      <a:r>
                        <a:rPr lang="en-US" sz="1400" b="1" u="none" kern="1200" dirty="0">
                          <a:solidFill>
                            <a:schemeClr val="accent6">
                              <a:lumMod val="50000"/>
                            </a:schemeClr>
                          </a:solidFill>
                          <a:latin typeface="+mn-lt"/>
                          <a:ea typeface="+mn-ea"/>
                          <a:cs typeface="+mn-cs"/>
                        </a:rPr>
                        <a:t>Days in April = </a:t>
                      </a:r>
                      <a:r>
                        <a:rPr lang="en-US" sz="1400" dirty="0">
                          <a:solidFill>
                            <a:srgbClr val="FF0000"/>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52761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April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10,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527615">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30-(-16) = 46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307775">
                <a:tc gridSpan="4">
                  <a:txBody>
                    <a:bodyPr/>
                    <a:lstStyle/>
                    <a:p>
                      <a:pPr algn="ctr"/>
                      <a:r>
                        <a:rPr lang="en-US" sz="1400" b="1" dirty="0" err="1"/>
                        <a:t>read_date_to_month_start</a:t>
                      </a:r>
                      <a:r>
                        <a:rPr lang="en-US" sz="1400" b="1" dirty="0"/>
                        <a:t>  </a:t>
                      </a:r>
                      <a:r>
                        <a:rPr lang="en-US" sz="1400" b="1" dirty="0">
                          <a:solidFill>
                            <a:srgbClr val="FF0000"/>
                          </a:solidFill>
                        </a:rPr>
                        <a:t>39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570194">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&gt;  </a:t>
                      </a:r>
                      <a:r>
                        <a:rPr lang="en-US" sz="1400" b="1" dirty="0">
                          <a:solidFill>
                            <a:schemeClr val="accent6">
                              <a:lumMod val="50000"/>
                            </a:schemeClr>
                          </a:solidFill>
                        </a:rPr>
                        <a:t>days in month (46&gt; 30)</a:t>
                      </a:r>
                    </a:p>
                    <a:p>
                      <a:r>
                        <a:rPr lang="en-US" sz="1400" b="1" dirty="0"/>
                        <a:t>&amp;             </a:t>
                      </a:r>
                      <a:r>
                        <a:rPr lang="en-US" sz="1400" b="1" dirty="0" err="1"/>
                        <a:t>read_date_to_month_start</a:t>
                      </a:r>
                      <a:r>
                        <a:rPr lang="en-US" sz="1400" b="1" dirty="0"/>
                        <a:t> &gt;=  </a:t>
                      </a:r>
                      <a:r>
                        <a:rPr lang="en-US" sz="1400" b="1" dirty="0">
                          <a:solidFill>
                            <a:schemeClr val="accent6">
                              <a:lumMod val="50000"/>
                            </a:schemeClr>
                          </a:solidFill>
                        </a:rPr>
                        <a:t>days in month (39 &gt;=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13" name="Arrow: Right 12">
            <a:extLst>
              <a:ext uri="{FF2B5EF4-FFF2-40B4-BE49-F238E27FC236}">
                <a16:creationId xmlns:a16="http://schemas.microsoft.com/office/drawing/2014/main" id="{C5327532-85FB-4AAD-8AE2-DCD42654563F}"/>
              </a:ext>
            </a:extLst>
          </p:cNvPr>
          <p:cNvSpPr/>
          <p:nvPr/>
        </p:nvSpPr>
        <p:spPr>
          <a:xfrm>
            <a:off x="6664657" y="3035807"/>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14" name="Table 7">
            <a:extLst>
              <a:ext uri="{FF2B5EF4-FFF2-40B4-BE49-F238E27FC236}">
                <a16:creationId xmlns:a16="http://schemas.microsoft.com/office/drawing/2014/main" id="{A6F1E105-0019-45A1-8B80-9CFE6FF89772}"/>
              </a:ext>
            </a:extLst>
          </p:cNvPr>
          <p:cNvGraphicFramePr>
            <a:graphicFrameLocks noGrp="1"/>
          </p:cNvGraphicFramePr>
          <p:nvPr>
            <p:extLst>
              <p:ext uri="{D42A27DB-BD31-4B8C-83A1-F6EECF244321}">
                <p14:modId xmlns:p14="http://schemas.microsoft.com/office/powerpoint/2010/main" val="9644532"/>
              </p:ext>
            </p:extLst>
          </p:nvPr>
        </p:nvGraphicFramePr>
        <p:xfrm>
          <a:off x="7665491" y="2785522"/>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2020-04-01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graphicFrame>
        <p:nvGraphicFramePr>
          <p:cNvPr id="15" name="Content Placeholder 3">
            <a:extLst>
              <a:ext uri="{FF2B5EF4-FFF2-40B4-BE49-F238E27FC236}">
                <a16:creationId xmlns:a16="http://schemas.microsoft.com/office/drawing/2014/main" id="{94B00643-9E72-4902-B833-1F92207357A2}"/>
              </a:ext>
            </a:extLst>
          </p:cNvPr>
          <p:cNvGraphicFramePr>
            <a:graphicFrameLocks/>
          </p:cNvGraphicFramePr>
          <p:nvPr>
            <p:extLst>
              <p:ext uri="{D42A27DB-BD31-4B8C-83A1-F6EECF244321}">
                <p14:modId xmlns:p14="http://schemas.microsoft.com/office/powerpoint/2010/main" val="2143160566"/>
              </p:ext>
            </p:extLst>
          </p:nvPr>
        </p:nvGraphicFramePr>
        <p:xfrm>
          <a:off x="408178" y="4489471"/>
          <a:ext cx="6221222" cy="2262511"/>
        </p:xfrm>
        <a:graphic>
          <a:graphicData uri="http://schemas.openxmlformats.org/drawingml/2006/table">
            <a:tbl>
              <a:tblPr firstRow="1" bandRow="1">
                <a:tableStyleId>{00A15C55-8517-42AA-B614-E9B94910E393}</a:tableStyleId>
              </a:tblPr>
              <a:tblGrid>
                <a:gridCol w="1281806">
                  <a:extLst>
                    <a:ext uri="{9D8B030D-6E8A-4147-A177-3AD203B41FA5}">
                      <a16:colId xmlns:a16="http://schemas.microsoft.com/office/drawing/2014/main" val="4056008511"/>
                    </a:ext>
                  </a:extLst>
                </a:gridCol>
                <a:gridCol w="1856213">
                  <a:extLst>
                    <a:ext uri="{9D8B030D-6E8A-4147-A177-3AD203B41FA5}">
                      <a16:colId xmlns:a16="http://schemas.microsoft.com/office/drawing/2014/main" val="2739398348"/>
                    </a:ext>
                  </a:extLst>
                </a:gridCol>
                <a:gridCol w="1569011">
                  <a:extLst>
                    <a:ext uri="{9D8B030D-6E8A-4147-A177-3AD203B41FA5}">
                      <a16:colId xmlns:a16="http://schemas.microsoft.com/office/drawing/2014/main" val="2649645607"/>
                    </a:ext>
                  </a:extLst>
                </a:gridCol>
                <a:gridCol w="1514192">
                  <a:extLst>
                    <a:ext uri="{9D8B030D-6E8A-4147-A177-3AD203B41FA5}">
                      <a16:colId xmlns:a16="http://schemas.microsoft.com/office/drawing/2014/main" val="1852681664"/>
                    </a:ext>
                  </a:extLst>
                </a:gridCol>
              </a:tblGrid>
              <a:tr h="311764">
                <a:tc gridSpan="3">
                  <a:txBody>
                    <a:bodyPr/>
                    <a:lstStyle/>
                    <a:p>
                      <a:pPr algn="ctr"/>
                      <a:r>
                        <a:rPr lang="en-US" sz="1400" b="1" u="none" kern="1200" dirty="0">
                          <a:solidFill>
                            <a:schemeClr val="accent6">
                              <a:lumMod val="50000"/>
                            </a:schemeClr>
                          </a:solidFill>
                          <a:latin typeface="+mn-lt"/>
                          <a:ea typeface="+mn-ea"/>
                          <a:cs typeface="+mn-cs"/>
                        </a:rPr>
                        <a:t>Days in May = </a:t>
                      </a:r>
                      <a:r>
                        <a:rPr lang="en-US" sz="1400" dirty="0">
                          <a:solidFill>
                            <a:srgbClr val="FF0000"/>
                          </a:solidFill>
                        </a:rPr>
                        <a:t>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5344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500" b="1" dirty="0">
                          <a:solidFill>
                            <a:srgbClr val="FF0000"/>
                          </a:solidFill>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10,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534453">
                <a:tc>
                  <a:txBody>
                    <a:bodyPr/>
                    <a:lstStyle/>
                    <a:p>
                      <a:endParaRPr lang="en-US" sz="15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algn="ctr"/>
                      <a:r>
                        <a:rPr lang="en-US" sz="1400" b="1" dirty="0">
                          <a:solidFill>
                            <a:srgbClr val="FF0000"/>
                          </a:solidFill>
                        </a:rPr>
                        <a:t>31-(-46) = 77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333201">
                <a:tc gridSpan="4">
                  <a:txBody>
                    <a:bodyPr/>
                    <a:lstStyle/>
                    <a:p>
                      <a:pPr algn="ctr"/>
                      <a:r>
                        <a:rPr lang="en-US" sz="1400" b="1" dirty="0" err="1"/>
                        <a:t>Read_date_to_month_start</a:t>
                      </a:r>
                      <a:r>
                        <a:rPr lang="en-US" sz="1400" b="1" dirty="0"/>
                        <a:t>  </a:t>
                      </a:r>
                      <a:r>
                        <a:rPr lang="en-US" sz="1400" b="1" dirty="0">
                          <a:solidFill>
                            <a:srgbClr val="FF0000"/>
                          </a:solidFill>
                        </a:rPr>
                        <a:t>9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534453">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&lt;  </a:t>
                      </a:r>
                      <a:r>
                        <a:rPr lang="en-US" sz="1400" b="1" dirty="0">
                          <a:solidFill>
                            <a:schemeClr val="accent6">
                              <a:lumMod val="50000"/>
                            </a:schemeClr>
                          </a:solidFill>
                        </a:rPr>
                        <a:t>days in month (77 &gt; 31)</a:t>
                      </a:r>
                    </a:p>
                    <a:p>
                      <a:r>
                        <a:rPr lang="en-US" sz="1400" b="1" dirty="0"/>
                        <a:t>&amp;             </a:t>
                      </a:r>
                      <a:r>
                        <a:rPr lang="en-US" sz="1400" b="1" dirty="0" err="1"/>
                        <a:t>read_date_to_month_start</a:t>
                      </a:r>
                      <a:r>
                        <a:rPr lang="en-US" sz="1400" b="1" dirty="0"/>
                        <a:t> &lt;  </a:t>
                      </a:r>
                      <a:r>
                        <a:rPr lang="en-US" sz="1400" b="1" dirty="0">
                          <a:solidFill>
                            <a:schemeClr val="accent6">
                              <a:lumMod val="50000"/>
                            </a:schemeClr>
                          </a:solidFill>
                        </a:rPr>
                        <a:t>days in month (9 &lt;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16" name="Arrow: Right 15">
            <a:extLst>
              <a:ext uri="{FF2B5EF4-FFF2-40B4-BE49-F238E27FC236}">
                <a16:creationId xmlns:a16="http://schemas.microsoft.com/office/drawing/2014/main" id="{D4CB7A58-FF3C-47CB-A229-050F6BA1245F}"/>
              </a:ext>
            </a:extLst>
          </p:cNvPr>
          <p:cNvSpPr/>
          <p:nvPr/>
        </p:nvSpPr>
        <p:spPr>
          <a:xfrm>
            <a:off x="6684218" y="5393974"/>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17" name="Table 7">
            <a:extLst>
              <a:ext uri="{FF2B5EF4-FFF2-40B4-BE49-F238E27FC236}">
                <a16:creationId xmlns:a16="http://schemas.microsoft.com/office/drawing/2014/main" id="{233E48F7-6195-4287-88D6-DE8C7D3BBDD3}"/>
              </a:ext>
            </a:extLst>
          </p:cNvPr>
          <p:cNvGraphicFramePr>
            <a:graphicFrameLocks noGrp="1"/>
          </p:cNvGraphicFramePr>
          <p:nvPr>
            <p:extLst>
              <p:ext uri="{D42A27DB-BD31-4B8C-83A1-F6EECF244321}">
                <p14:modId xmlns:p14="http://schemas.microsoft.com/office/powerpoint/2010/main" val="2556640166"/>
              </p:ext>
            </p:extLst>
          </p:nvPr>
        </p:nvGraphicFramePr>
        <p:xfrm>
          <a:off x="7674591" y="5143689"/>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2020-05-01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spTree>
    <p:extLst>
      <p:ext uri="{BB962C8B-B14F-4D97-AF65-F5344CB8AC3E}">
        <p14:creationId xmlns:p14="http://schemas.microsoft.com/office/powerpoint/2010/main" val="11999750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33ADE327-C873-4808-A7D7-B48BC924114F}"/>
              </a:ext>
            </a:extLst>
          </p:cNvPr>
          <p:cNvGraphicFramePr>
            <a:graphicFrameLocks noGrp="1"/>
          </p:cNvGraphicFramePr>
          <p:nvPr>
            <p:ph idx="1"/>
            <p:extLst>
              <p:ext uri="{D42A27DB-BD31-4B8C-83A1-F6EECF244321}">
                <p14:modId xmlns:p14="http://schemas.microsoft.com/office/powerpoint/2010/main" val="3522333294"/>
              </p:ext>
            </p:extLst>
          </p:nvPr>
        </p:nvGraphicFramePr>
        <p:xfrm>
          <a:off x="278334" y="109689"/>
          <a:ext cx="5909106" cy="2039319"/>
        </p:xfrm>
        <a:graphic>
          <a:graphicData uri="http://schemas.openxmlformats.org/drawingml/2006/table">
            <a:tbl>
              <a:tblPr firstRow="1" bandRow="1">
                <a:tableStyleId>{00A15C55-8517-42AA-B614-E9B94910E393}</a:tableStyleId>
              </a:tblPr>
              <a:tblGrid>
                <a:gridCol w="1206864">
                  <a:extLst>
                    <a:ext uri="{9D8B030D-6E8A-4147-A177-3AD203B41FA5}">
                      <a16:colId xmlns:a16="http://schemas.microsoft.com/office/drawing/2014/main" val="4056008511"/>
                    </a:ext>
                  </a:extLst>
                </a:gridCol>
                <a:gridCol w="1747688">
                  <a:extLst>
                    <a:ext uri="{9D8B030D-6E8A-4147-A177-3AD203B41FA5}">
                      <a16:colId xmlns:a16="http://schemas.microsoft.com/office/drawing/2014/main" val="2739398348"/>
                    </a:ext>
                  </a:extLst>
                </a:gridCol>
                <a:gridCol w="1477277">
                  <a:extLst>
                    <a:ext uri="{9D8B030D-6E8A-4147-A177-3AD203B41FA5}">
                      <a16:colId xmlns:a16="http://schemas.microsoft.com/office/drawing/2014/main" val="2649645607"/>
                    </a:ext>
                  </a:extLst>
                </a:gridCol>
                <a:gridCol w="1477277">
                  <a:extLst>
                    <a:ext uri="{9D8B030D-6E8A-4147-A177-3AD203B41FA5}">
                      <a16:colId xmlns:a16="http://schemas.microsoft.com/office/drawing/2014/main" val="1852681664"/>
                    </a:ext>
                  </a:extLst>
                </a:gridCol>
              </a:tblGrid>
              <a:tr h="260795">
                <a:tc gridSpan="3">
                  <a:txBody>
                    <a:bodyPr/>
                    <a:lstStyle/>
                    <a:p>
                      <a:pPr marL="0" algn="ctr" defTabSz="914400" rtl="0" eaLnBrk="1" latinLnBrk="0" hangingPunct="1"/>
                      <a:r>
                        <a:rPr lang="en-US" sz="1400" b="1" kern="1200" dirty="0">
                          <a:solidFill>
                            <a:schemeClr val="accent6">
                              <a:lumMod val="50000"/>
                            </a:schemeClr>
                          </a:solidFill>
                          <a:latin typeface="+mn-lt"/>
                          <a:ea typeface="+mn-ea"/>
                          <a:cs typeface="+mn-cs"/>
                        </a:rPr>
                        <a:t>Days in </a:t>
                      </a:r>
                      <a:r>
                        <a:rPr lang="en-US" sz="1400" b="1" u="sng" kern="1200" dirty="0">
                          <a:solidFill>
                            <a:schemeClr val="accent6">
                              <a:lumMod val="50000"/>
                            </a:schemeClr>
                          </a:solidFill>
                          <a:latin typeface="+mn-lt"/>
                          <a:ea typeface="+mn-ea"/>
                          <a:cs typeface="+mn-cs"/>
                        </a:rPr>
                        <a:t>March</a:t>
                      </a:r>
                      <a:r>
                        <a:rPr lang="en-US" sz="1400" b="1" kern="1200" dirty="0">
                          <a:solidFill>
                            <a:schemeClr val="accent6">
                              <a:lumMod val="50000"/>
                            </a:schemeClr>
                          </a:solidFill>
                          <a:latin typeface="+mn-lt"/>
                          <a:ea typeface="+mn-ea"/>
                          <a:cs typeface="+mn-cs"/>
                        </a:rPr>
                        <a:t> = </a:t>
                      </a:r>
                      <a:r>
                        <a:rPr lang="en-US" sz="1400" b="1" kern="1200" dirty="0">
                          <a:solidFill>
                            <a:srgbClr val="FF0000"/>
                          </a:solidFill>
                          <a:latin typeface="+mn-lt"/>
                          <a:ea typeface="+mn-ea"/>
                          <a:cs typeface="+mn-cs"/>
                        </a:rPr>
                        <a:t>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4346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Mar 1,2020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434658">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16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260795">
                <a:tc gridSpan="4">
                  <a:txBody>
                    <a:bodyPr/>
                    <a:lstStyle/>
                    <a:p>
                      <a:pPr algn="ctr"/>
                      <a:r>
                        <a:rPr lang="en-US" sz="1400" b="1" dirty="0" err="1"/>
                        <a:t>read_date_to_month_start</a:t>
                      </a:r>
                      <a:r>
                        <a:rPr lang="en-US" sz="1400" b="1" dirty="0"/>
                        <a:t>  </a:t>
                      </a:r>
                      <a:r>
                        <a:rPr lang="en-US" sz="1400" b="1" dirty="0">
                          <a:solidFill>
                            <a:srgbClr val="FF0000"/>
                          </a:solidFill>
                        </a:rPr>
                        <a:t>56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393399">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&lt;= days in month   then  (16 &lt; = 56)</a:t>
                      </a: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5" name="Arrow: Right 4">
            <a:extLst>
              <a:ext uri="{FF2B5EF4-FFF2-40B4-BE49-F238E27FC236}">
                <a16:creationId xmlns:a16="http://schemas.microsoft.com/office/drawing/2014/main" id="{04AB2C17-297E-47E6-844B-08E188B22C89}"/>
              </a:ext>
            </a:extLst>
          </p:cNvPr>
          <p:cNvSpPr/>
          <p:nvPr/>
        </p:nvSpPr>
        <p:spPr>
          <a:xfrm>
            <a:off x="6173340" y="1015467"/>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7" name="Table 7">
            <a:extLst>
              <a:ext uri="{FF2B5EF4-FFF2-40B4-BE49-F238E27FC236}">
                <a16:creationId xmlns:a16="http://schemas.microsoft.com/office/drawing/2014/main" id="{711463E2-54A9-44A3-A9E1-F4805A243DA2}"/>
              </a:ext>
            </a:extLst>
          </p:cNvPr>
          <p:cNvGraphicFramePr>
            <a:graphicFrameLocks noGrp="1"/>
          </p:cNvGraphicFramePr>
          <p:nvPr>
            <p:extLst>
              <p:ext uri="{D42A27DB-BD31-4B8C-83A1-F6EECF244321}">
                <p14:modId xmlns:p14="http://schemas.microsoft.com/office/powerpoint/2010/main" val="3411859791"/>
              </p:ext>
            </p:extLst>
          </p:nvPr>
        </p:nvGraphicFramePr>
        <p:xfrm>
          <a:off x="7183272" y="740732"/>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2020-03-01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graphicFrame>
        <p:nvGraphicFramePr>
          <p:cNvPr id="8" name="Content Placeholder 3">
            <a:extLst>
              <a:ext uri="{FF2B5EF4-FFF2-40B4-BE49-F238E27FC236}">
                <a16:creationId xmlns:a16="http://schemas.microsoft.com/office/drawing/2014/main" id="{38327156-BF68-4A77-9827-E00DD7BBA16D}"/>
              </a:ext>
            </a:extLst>
          </p:cNvPr>
          <p:cNvGraphicFramePr>
            <a:graphicFrameLocks/>
          </p:cNvGraphicFramePr>
          <p:nvPr>
            <p:extLst>
              <p:ext uri="{D42A27DB-BD31-4B8C-83A1-F6EECF244321}">
                <p14:modId xmlns:p14="http://schemas.microsoft.com/office/powerpoint/2010/main" val="1722255434"/>
              </p:ext>
            </p:extLst>
          </p:nvPr>
        </p:nvGraphicFramePr>
        <p:xfrm>
          <a:off x="269240" y="2240737"/>
          <a:ext cx="5904101" cy="2213612"/>
        </p:xfrm>
        <a:graphic>
          <a:graphicData uri="http://schemas.openxmlformats.org/drawingml/2006/table">
            <a:tbl>
              <a:tblPr firstRow="1" bandRow="1">
                <a:tableStyleId>{00A15C55-8517-42AA-B614-E9B94910E393}</a:tableStyleId>
              </a:tblPr>
              <a:tblGrid>
                <a:gridCol w="1205841">
                  <a:extLst>
                    <a:ext uri="{9D8B030D-6E8A-4147-A177-3AD203B41FA5}">
                      <a16:colId xmlns:a16="http://schemas.microsoft.com/office/drawing/2014/main" val="4056008511"/>
                    </a:ext>
                  </a:extLst>
                </a:gridCol>
                <a:gridCol w="1746208">
                  <a:extLst>
                    <a:ext uri="{9D8B030D-6E8A-4147-A177-3AD203B41FA5}">
                      <a16:colId xmlns:a16="http://schemas.microsoft.com/office/drawing/2014/main" val="2739398348"/>
                    </a:ext>
                  </a:extLst>
                </a:gridCol>
                <a:gridCol w="1476026">
                  <a:extLst>
                    <a:ext uri="{9D8B030D-6E8A-4147-A177-3AD203B41FA5}">
                      <a16:colId xmlns:a16="http://schemas.microsoft.com/office/drawing/2014/main" val="2649645607"/>
                    </a:ext>
                  </a:extLst>
                </a:gridCol>
                <a:gridCol w="1476026">
                  <a:extLst>
                    <a:ext uri="{9D8B030D-6E8A-4147-A177-3AD203B41FA5}">
                      <a16:colId xmlns:a16="http://schemas.microsoft.com/office/drawing/2014/main" val="1852681664"/>
                    </a:ext>
                  </a:extLst>
                </a:gridCol>
              </a:tblGrid>
              <a:tr h="258319">
                <a:tc gridSpan="3">
                  <a:txBody>
                    <a:bodyPr/>
                    <a:lstStyle/>
                    <a:p>
                      <a:pPr algn="ctr"/>
                      <a:r>
                        <a:rPr lang="en-US" sz="1400" b="1" u="none" kern="1200" dirty="0">
                          <a:solidFill>
                            <a:schemeClr val="accent6">
                              <a:lumMod val="50000"/>
                            </a:schemeClr>
                          </a:solidFill>
                          <a:latin typeface="+mn-lt"/>
                          <a:ea typeface="+mn-ea"/>
                          <a:cs typeface="+mn-cs"/>
                        </a:rPr>
                        <a:t>Days in April = </a:t>
                      </a:r>
                      <a:r>
                        <a:rPr lang="en-US" sz="1400" dirty="0">
                          <a:solidFill>
                            <a:srgbClr val="FF0000"/>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4371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April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430531">
                <a:tc>
                  <a:txBody>
                    <a:bodyPr/>
                    <a:lstStyle/>
                    <a:p>
                      <a:endParaRPr lang="en-U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30-(-16) = 46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266708">
                <a:tc gridSpan="4">
                  <a:txBody>
                    <a:bodyPr/>
                    <a:lstStyle/>
                    <a:p>
                      <a:pPr algn="ctr"/>
                      <a:r>
                        <a:rPr lang="en-US" sz="1400" b="1" dirty="0" err="1"/>
                        <a:t>read_date_to_month_start</a:t>
                      </a:r>
                      <a:r>
                        <a:rPr lang="en-US" sz="1400" b="1" dirty="0"/>
                        <a:t>  30</a:t>
                      </a: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567692">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&gt;  </a:t>
                      </a:r>
                      <a:r>
                        <a:rPr lang="en-US" sz="1400" b="1" dirty="0">
                          <a:solidFill>
                            <a:schemeClr val="accent6">
                              <a:lumMod val="50000"/>
                            </a:schemeClr>
                          </a:solidFill>
                        </a:rPr>
                        <a:t>days in month (46&gt; 30)</a:t>
                      </a:r>
                    </a:p>
                    <a:p>
                      <a:r>
                        <a:rPr lang="en-US" sz="1400" b="1" dirty="0"/>
                        <a:t>&amp; </a:t>
                      </a:r>
                      <a:r>
                        <a:rPr lang="en-US" sz="1400" b="1" dirty="0" err="1"/>
                        <a:t>read_date_to_month_start</a:t>
                      </a:r>
                      <a:r>
                        <a:rPr lang="en-US" sz="1400" b="1" dirty="0"/>
                        <a:t> &gt;=  </a:t>
                      </a:r>
                      <a:r>
                        <a:rPr lang="en-US" sz="1400" b="1" dirty="0">
                          <a:solidFill>
                            <a:schemeClr val="accent6">
                              <a:lumMod val="50000"/>
                            </a:schemeClr>
                          </a:solidFill>
                        </a:rPr>
                        <a:t>days in month (30 &gt;=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13" name="Arrow: Right 12">
            <a:extLst>
              <a:ext uri="{FF2B5EF4-FFF2-40B4-BE49-F238E27FC236}">
                <a16:creationId xmlns:a16="http://schemas.microsoft.com/office/drawing/2014/main" id="{C5327532-85FB-4AAD-8AE2-DCD42654563F}"/>
              </a:ext>
            </a:extLst>
          </p:cNvPr>
          <p:cNvSpPr/>
          <p:nvPr/>
        </p:nvSpPr>
        <p:spPr>
          <a:xfrm>
            <a:off x="6173340" y="2974848"/>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14" name="Table 7">
            <a:extLst>
              <a:ext uri="{FF2B5EF4-FFF2-40B4-BE49-F238E27FC236}">
                <a16:creationId xmlns:a16="http://schemas.microsoft.com/office/drawing/2014/main" id="{A6F1E105-0019-45A1-8B80-9CFE6FF89772}"/>
              </a:ext>
            </a:extLst>
          </p:cNvPr>
          <p:cNvGraphicFramePr>
            <a:graphicFrameLocks noGrp="1"/>
          </p:cNvGraphicFramePr>
          <p:nvPr>
            <p:extLst>
              <p:ext uri="{D42A27DB-BD31-4B8C-83A1-F6EECF244321}">
                <p14:modId xmlns:p14="http://schemas.microsoft.com/office/powerpoint/2010/main" val="3852459889"/>
              </p:ext>
            </p:extLst>
          </p:nvPr>
        </p:nvGraphicFramePr>
        <p:xfrm>
          <a:off x="7165074" y="2724563"/>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2020-04-01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graphicFrame>
        <p:nvGraphicFramePr>
          <p:cNvPr id="15" name="Content Placeholder 3">
            <a:extLst>
              <a:ext uri="{FF2B5EF4-FFF2-40B4-BE49-F238E27FC236}">
                <a16:creationId xmlns:a16="http://schemas.microsoft.com/office/drawing/2014/main" id="{94B00643-9E72-4902-B833-1F92207357A2}"/>
              </a:ext>
            </a:extLst>
          </p:cNvPr>
          <p:cNvGraphicFramePr>
            <a:graphicFrameLocks/>
          </p:cNvGraphicFramePr>
          <p:nvPr>
            <p:extLst>
              <p:ext uri="{D42A27DB-BD31-4B8C-83A1-F6EECF244321}">
                <p14:modId xmlns:p14="http://schemas.microsoft.com/office/powerpoint/2010/main" val="353854879"/>
              </p:ext>
            </p:extLst>
          </p:nvPr>
        </p:nvGraphicFramePr>
        <p:xfrm>
          <a:off x="251039" y="4521800"/>
          <a:ext cx="5946561" cy="2250920"/>
        </p:xfrm>
        <a:graphic>
          <a:graphicData uri="http://schemas.openxmlformats.org/drawingml/2006/table">
            <a:tbl>
              <a:tblPr firstRow="1" bandRow="1">
                <a:tableStyleId>{00A15C55-8517-42AA-B614-E9B94910E393}</a:tableStyleId>
              </a:tblPr>
              <a:tblGrid>
                <a:gridCol w="1214513">
                  <a:extLst>
                    <a:ext uri="{9D8B030D-6E8A-4147-A177-3AD203B41FA5}">
                      <a16:colId xmlns:a16="http://schemas.microsoft.com/office/drawing/2014/main" val="4056008511"/>
                    </a:ext>
                  </a:extLst>
                </a:gridCol>
                <a:gridCol w="1758766">
                  <a:extLst>
                    <a:ext uri="{9D8B030D-6E8A-4147-A177-3AD203B41FA5}">
                      <a16:colId xmlns:a16="http://schemas.microsoft.com/office/drawing/2014/main" val="2739398348"/>
                    </a:ext>
                  </a:extLst>
                </a:gridCol>
                <a:gridCol w="1486641">
                  <a:extLst>
                    <a:ext uri="{9D8B030D-6E8A-4147-A177-3AD203B41FA5}">
                      <a16:colId xmlns:a16="http://schemas.microsoft.com/office/drawing/2014/main" val="2649645607"/>
                    </a:ext>
                  </a:extLst>
                </a:gridCol>
                <a:gridCol w="1486641">
                  <a:extLst>
                    <a:ext uri="{9D8B030D-6E8A-4147-A177-3AD203B41FA5}">
                      <a16:colId xmlns:a16="http://schemas.microsoft.com/office/drawing/2014/main" val="1852681664"/>
                    </a:ext>
                  </a:extLst>
                </a:gridCol>
              </a:tblGrid>
              <a:tr h="250259">
                <a:tc gridSpan="3">
                  <a:txBody>
                    <a:bodyPr/>
                    <a:lstStyle/>
                    <a:p>
                      <a:pPr algn="ctr"/>
                      <a:r>
                        <a:rPr lang="en-US" sz="1400" b="1" u="none" kern="1200" dirty="0">
                          <a:solidFill>
                            <a:schemeClr val="accent6">
                              <a:lumMod val="50000"/>
                            </a:schemeClr>
                          </a:solidFill>
                          <a:latin typeface="+mn-lt"/>
                          <a:ea typeface="+mn-ea"/>
                          <a:cs typeface="+mn-cs"/>
                        </a:rPr>
                        <a:t>Days in May = </a:t>
                      </a:r>
                      <a:r>
                        <a:rPr lang="en-US" sz="1400" dirty="0">
                          <a:solidFill>
                            <a:srgbClr val="FF0000"/>
                          </a:solidFill>
                        </a:rPr>
                        <a:t>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44968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417098">
                <a:tc>
                  <a:txBody>
                    <a:bodyPr/>
                    <a:lstStyle/>
                    <a:p>
                      <a:endParaRPr lang="en-U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algn="ctr"/>
                      <a:r>
                        <a:rPr lang="en-US" sz="1400" b="1" dirty="0">
                          <a:solidFill>
                            <a:srgbClr val="FF0000"/>
                          </a:solidFill>
                        </a:rPr>
                        <a:t>31-(-46) = 77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352249">
                <a:tc gridSpan="4">
                  <a:txBody>
                    <a:bodyPr/>
                    <a:lstStyle/>
                    <a:p>
                      <a:pPr algn="ctr"/>
                      <a:r>
                        <a:rPr lang="en-US" sz="1400" b="1" dirty="0" err="1"/>
                        <a:t>Read_date_to_month_start</a:t>
                      </a:r>
                      <a:r>
                        <a:rPr lang="en-US" sz="1400" b="1" dirty="0"/>
                        <a:t>  </a:t>
                      </a:r>
                      <a:r>
                        <a:rPr lang="en-US" sz="1400" b="1" dirty="0">
                          <a:solidFill>
                            <a:srgbClr val="FF0000"/>
                          </a:solidFill>
                        </a:rPr>
                        <a:t>0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557551">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&lt;  </a:t>
                      </a:r>
                      <a:r>
                        <a:rPr lang="en-US" sz="1400" b="1" dirty="0">
                          <a:solidFill>
                            <a:schemeClr val="accent6">
                              <a:lumMod val="50000"/>
                            </a:schemeClr>
                          </a:solidFill>
                        </a:rPr>
                        <a:t>days in month (77 &gt; 31)</a:t>
                      </a:r>
                    </a:p>
                    <a:p>
                      <a:r>
                        <a:rPr lang="en-US" sz="1400" b="1" dirty="0"/>
                        <a:t>&amp; </a:t>
                      </a:r>
                      <a:r>
                        <a:rPr lang="en-US" sz="1400" b="1" dirty="0" err="1"/>
                        <a:t>read_date_to_month_start</a:t>
                      </a:r>
                      <a:r>
                        <a:rPr lang="en-US" sz="1400" b="1" dirty="0"/>
                        <a:t> &lt;  </a:t>
                      </a:r>
                      <a:r>
                        <a:rPr lang="en-US" sz="1400" b="1" dirty="0">
                          <a:solidFill>
                            <a:schemeClr val="accent6">
                              <a:lumMod val="50000"/>
                            </a:schemeClr>
                          </a:solidFill>
                        </a:rPr>
                        <a:t>days in month (9 &lt;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16" name="Arrow: Right 15">
            <a:extLst>
              <a:ext uri="{FF2B5EF4-FFF2-40B4-BE49-F238E27FC236}">
                <a16:creationId xmlns:a16="http://schemas.microsoft.com/office/drawing/2014/main" id="{D4CB7A58-FF3C-47CB-A229-050F6BA1245F}"/>
              </a:ext>
            </a:extLst>
          </p:cNvPr>
          <p:cNvSpPr/>
          <p:nvPr/>
        </p:nvSpPr>
        <p:spPr>
          <a:xfrm>
            <a:off x="6164240" y="5438968"/>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17" name="Table 7">
            <a:extLst>
              <a:ext uri="{FF2B5EF4-FFF2-40B4-BE49-F238E27FC236}">
                <a16:creationId xmlns:a16="http://schemas.microsoft.com/office/drawing/2014/main" id="{233E48F7-6195-4287-88D6-DE8C7D3BBDD3}"/>
              </a:ext>
            </a:extLst>
          </p:cNvPr>
          <p:cNvGraphicFramePr>
            <a:graphicFrameLocks noGrp="1"/>
          </p:cNvGraphicFramePr>
          <p:nvPr>
            <p:extLst>
              <p:ext uri="{D42A27DB-BD31-4B8C-83A1-F6EECF244321}">
                <p14:modId xmlns:p14="http://schemas.microsoft.com/office/powerpoint/2010/main" val="120956205"/>
              </p:ext>
            </p:extLst>
          </p:nvPr>
        </p:nvGraphicFramePr>
        <p:xfrm>
          <a:off x="7174174" y="5223605"/>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2020-05-01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spTree>
    <p:extLst>
      <p:ext uri="{BB962C8B-B14F-4D97-AF65-F5344CB8AC3E}">
        <p14:creationId xmlns:p14="http://schemas.microsoft.com/office/powerpoint/2010/main" val="6717181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04BC5-FCA6-4DDA-AD12-8BED1F7E903F}"/>
              </a:ext>
            </a:extLst>
          </p:cNvPr>
          <p:cNvSpPr>
            <a:spLocks noGrp="1"/>
          </p:cNvSpPr>
          <p:nvPr>
            <p:ph type="title"/>
          </p:nvPr>
        </p:nvSpPr>
        <p:spPr>
          <a:xfrm>
            <a:off x="485361" y="196355"/>
            <a:ext cx="8002657" cy="817632"/>
          </a:xfrm>
        </p:spPr>
        <p:txBody>
          <a:bodyPr>
            <a:normAutofit/>
          </a:bodyPr>
          <a:lstStyle/>
          <a:p>
            <a:r>
              <a:rPr lang="en-US" sz="4200" b="1" dirty="0">
                <a:solidFill>
                  <a:srgbClr val="7030A0"/>
                </a:solidFill>
              </a:rPr>
              <a:t>Who might care?</a:t>
            </a:r>
          </a:p>
        </p:txBody>
      </p:sp>
      <p:sp>
        <p:nvSpPr>
          <p:cNvPr id="3" name="Content Placeholder 2">
            <a:extLst>
              <a:ext uri="{FF2B5EF4-FFF2-40B4-BE49-F238E27FC236}">
                <a16:creationId xmlns:a16="http://schemas.microsoft.com/office/drawing/2014/main" id="{1524D992-6ADB-4D0D-A1C2-86619282E7DE}"/>
              </a:ext>
            </a:extLst>
          </p:cNvPr>
          <p:cNvSpPr>
            <a:spLocks noGrp="1"/>
          </p:cNvSpPr>
          <p:nvPr>
            <p:ph idx="1"/>
          </p:nvPr>
        </p:nvSpPr>
        <p:spPr>
          <a:xfrm>
            <a:off x="700709" y="1671568"/>
            <a:ext cx="8230601" cy="4351338"/>
          </a:xfrm>
        </p:spPr>
        <p:txBody>
          <a:bodyPr>
            <a:normAutofit/>
          </a:bodyPr>
          <a:lstStyle/>
          <a:p>
            <a:r>
              <a:rPr lang="en-US" dirty="0"/>
              <a:t>Water Department</a:t>
            </a:r>
          </a:p>
          <a:p>
            <a:pPr marL="457200" lvl="1" indent="0">
              <a:buNone/>
            </a:pPr>
            <a:r>
              <a:rPr lang="en-US" dirty="0"/>
              <a:t> Find effective ways to provide reliable water supply</a:t>
            </a:r>
          </a:p>
          <a:p>
            <a:pPr marL="0" indent="0">
              <a:buNone/>
            </a:pPr>
            <a:endParaRPr lang="en-US" dirty="0"/>
          </a:p>
          <a:p>
            <a:r>
              <a:rPr lang="en-US" dirty="0"/>
              <a:t>Customers</a:t>
            </a:r>
          </a:p>
          <a:p>
            <a:pPr marL="457200" lvl="1" indent="0">
              <a:buNone/>
            </a:pPr>
            <a:r>
              <a:rPr lang="en-US" dirty="0"/>
              <a:t>Mange their usage and save on water bills</a:t>
            </a:r>
          </a:p>
          <a:p>
            <a:pPr marL="0" indent="0">
              <a:buNone/>
            </a:pPr>
            <a:endParaRPr lang="en-US" dirty="0"/>
          </a:p>
          <a:p>
            <a:r>
              <a:rPr lang="en-US" dirty="0"/>
              <a:t>Government</a:t>
            </a:r>
          </a:p>
          <a:p>
            <a:pPr marL="457200" lvl="1" indent="0">
              <a:buNone/>
            </a:pPr>
            <a:r>
              <a:rPr lang="en-US" dirty="0"/>
              <a:t>Effectively allocate budget to provide the required Facilities and contribute into economy growth</a:t>
            </a:r>
          </a:p>
          <a:p>
            <a:pPr marL="0" indent="0">
              <a:buNone/>
            </a:pPr>
            <a:endParaRPr lang="en-US" dirty="0"/>
          </a:p>
          <a:p>
            <a:endParaRPr lang="en-US" dirty="0"/>
          </a:p>
          <a:p>
            <a:endParaRPr lang="en-US" dirty="0"/>
          </a:p>
        </p:txBody>
      </p:sp>
      <p:grpSp>
        <p:nvGrpSpPr>
          <p:cNvPr id="12" name="Group 11">
            <a:extLst>
              <a:ext uri="{FF2B5EF4-FFF2-40B4-BE49-F238E27FC236}">
                <a16:creationId xmlns:a16="http://schemas.microsoft.com/office/drawing/2014/main" id="{697EC86D-F615-472E-918B-CC270155A589}"/>
              </a:ext>
            </a:extLst>
          </p:cNvPr>
          <p:cNvGrpSpPr/>
          <p:nvPr/>
        </p:nvGrpSpPr>
        <p:grpSpPr>
          <a:xfrm>
            <a:off x="8931311" y="449393"/>
            <a:ext cx="2901231" cy="6360910"/>
            <a:chOff x="7748549" y="156180"/>
            <a:chExt cx="2901231" cy="6360910"/>
          </a:xfrm>
        </p:grpSpPr>
        <p:pic>
          <p:nvPicPr>
            <p:cNvPr id="6" name="Picture 5">
              <a:extLst>
                <a:ext uri="{FF2B5EF4-FFF2-40B4-BE49-F238E27FC236}">
                  <a16:creationId xmlns:a16="http://schemas.microsoft.com/office/drawing/2014/main" id="{EEDC423C-AA19-4609-9274-48448B0BB583}"/>
                </a:ext>
              </a:extLst>
            </p:cNvPr>
            <p:cNvPicPr>
              <a:picLocks noChangeAspect="1"/>
            </p:cNvPicPr>
            <p:nvPr/>
          </p:nvPicPr>
          <p:blipFill>
            <a:blip r:embed="rId3"/>
            <a:stretch>
              <a:fillRect/>
            </a:stretch>
          </p:blipFill>
          <p:spPr>
            <a:xfrm>
              <a:off x="7748549" y="4241537"/>
              <a:ext cx="2896571" cy="2275553"/>
            </a:xfrm>
            <a:prstGeom prst="rect">
              <a:avLst/>
            </a:prstGeom>
          </p:spPr>
        </p:pic>
        <p:grpSp>
          <p:nvGrpSpPr>
            <p:cNvPr id="8" name="Group 7">
              <a:extLst>
                <a:ext uri="{FF2B5EF4-FFF2-40B4-BE49-F238E27FC236}">
                  <a16:creationId xmlns:a16="http://schemas.microsoft.com/office/drawing/2014/main" id="{7C20692D-ABE1-4EC3-A281-94B0C81005FC}"/>
                </a:ext>
              </a:extLst>
            </p:cNvPr>
            <p:cNvGrpSpPr/>
            <p:nvPr/>
          </p:nvGrpSpPr>
          <p:grpSpPr>
            <a:xfrm>
              <a:off x="7748549" y="2166842"/>
              <a:ext cx="2901229" cy="1982746"/>
              <a:chOff x="4437341" y="3687397"/>
              <a:chExt cx="3571115" cy="2844209"/>
            </a:xfrm>
          </p:grpSpPr>
          <p:pic>
            <p:nvPicPr>
              <p:cNvPr id="5" name="Picture 4">
                <a:extLst>
                  <a:ext uri="{FF2B5EF4-FFF2-40B4-BE49-F238E27FC236}">
                    <a16:creationId xmlns:a16="http://schemas.microsoft.com/office/drawing/2014/main" id="{EF79ACC4-AA75-412E-8943-1A2F88E5641B}"/>
                  </a:ext>
                </a:extLst>
              </p:cNvPr>
              <p:cNvPicPr>
                <a:picLocks noChangeAspect="1"/>
              </p:cNvPicPr>
              <p:nvPr/>
            </p:nvPicPr>
            <p:blipFill>
              <a:blip r:embed="rId4"/>
              <a:stretch>
                <a:fillRect/>
              </a:stretch>
            </p:blipFill>
            <p:spPr>
              <a:xfrm>
                <a:off x="4437341" y="4142237"/>
                <a:ext cx="3571115" cy="2389369"/>
              </a:xfrm>
              <a:prstGeom prst="rect">
                <a:avLst/>
              </a:prstGeom>
            </p:spPr>
          </p:pic>
          <p:pic>
            <p:nvPicPr>
              <p:cNvPr id="7" name="Picture 6">
                <a:extLst>
                  <a:ext uri="{FF2B5EF4-FFF2-40B4-BE49-F238E27FC236}">
                    <a16:creationId xmlns:a16="http://schemas.microsoft.com/office/drawing/2014/main" id="{7162059E-5749-41F0-AE64-3613C32D1B08}"/>
                  </a:ext>
                </a:extLst>
              </p:cNvPr>
              <p:cNvPicPr>
                <a:picLocks noChangeAspect="1"/>
              </p:cNvPicPr>
              <p:nvPr/>
            </p:nvPicPr>
            <p:blipFill>
              <a:blip r:embed="rId5"/>
              <a:stretch>
                <a:fillRect/>
              </a:stretch>
            </p:blipFill>
            <p:spPr>
              <a:xfrm>
                <a:off x="4437341" y="3687397"/>
                <a:ext cx="3565382" cy="430799"/>
              </a:xfrm>
              <a:prstGeom prst="rect">
                <a:avLst/>
              </a:prstGeom>
            </p:spPr>
          </p:pic>
        </p:grpSp>
        <p:grpSp>
          <p:nvGrpSpPr>
            <p:cNvPr id="11" name="Group 10">
              <a:extLst>
                <a:ext uri="{FF2B5EF4-FFF2-40B4-BE49-F238E27FC236}">
                  <a16:creationId xmlns:a16="http://schemas.microsoft.com/office/drawing/2014/main" id="{EED3A6D3-F085-4200-9215-B4BC569B7E31}"/>
                </a:ext>
              </a:extLst>
            </p:cNvPr>
            <p:cNvGrpSpPr/>
            <p:nvPr/>
          </p:nvGrpSpPr>
          <p:grpSpPr>
            <a:xfrm>
              <a:off x="7748550" y="156180"/>
              <a:ext cx="2901230" cy="1955886"/>
              <a:chOff x="8101388" y="3687397"/>
              <a:chExt cx="3571116" cy="2855377"/>
            </a:xfrm>
          </p:grpSpPr>
          <p:pic>
            <p:nvPicPr>
              <p:cNvPr id="9" name="Picture 8">
                <a:extLst>
                  <a:ext uri="{FF2B5EF4-FFF2-40B4-BE49-F238E27FC236}">
                    <a16:creationId xmlns:a16="http://schemas.microsoft.com/office/drawing/2014/main" id="{018D2785-FD26-4A1A-B416-4A2AD3DF04B9}"/>
                  </a:ext>
                </a:extLst>
              </p:cNvPr>
              <p:cNvPicPr>
                <a:picLocks noChangeAspect="1"/>
              </p:cNvPicPr>
              <p:nvPr/>
            </p:nvPicPr>
            <p:blipFill>
              <a:blip r:embed="rId6"/>
              <a:stretch>
                <a:fillRect/>
              </a:stretch>
            </p:blipFill>
            <p:spPr>
              <a:xfrm>
                <a:off x="8101388" y="3687397"/>
                <a:ext cx="3571115" cy="454839"/>
              </a:xfrm>
              <a:prstGeom prst="rect">
                <a:avLst/>
              </a:prstGeom>
            </p:spPr>
          </p:pic>
          <p:pic>
            <p:nvPicPr>
              <p:cNvPr id="10" name="Picture 9">
                <a:extLst>
                  <a:ext uri="{FF2B5EF4-FFF2-40B4-BE49-F238E27FC236}">
                    <a16:creationId xmlns:a16="http://schemas.microsoft.com/office/drawing/2014/main" id="{B0285260-F906-4A12-9759-A0C4E3967C07}"/>
                  </a:ext>
                </a:extLst>
              </p:cNvPr>
              <p:cNvPicPr>
                <a:picLocks noChangeAspect="1"/>
              </p:cNvPicPr>
              <p:nvPr/>
            </p:nvPicPr>
            <p:blipFill>
              <a:blip r:embed="rId7"/>
              <a:stretch>
                <a:fillRect/>
              </a:stretch>
            </p:blipFill>
            <p:spPr>
              <a:xfrm>
                <a:off x="8101388" y="4142237"/>
                <a:ext cx="3571116" cy="2400537"/>
              </a:xfrm>
              <a:prstGeom prst="rect">
                <a:avLst/>
              </a:prstGeom>
            </p:spPr>
          </p:pic>
        </p:grpSp>
      </p:grpSp>
    </p:spTree>
    <p:extLst>
      <p:ext uri="{BB962C8B-B14F-4D97-AF65-F5344CB8AC3E}">
        <p14:creationId xmlns:p14="http://schemas.microsoft.com/office/powerpoint/2010/main" val="3940492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F204F7-78F9-4F81-8677-D6B0F22136C3}"/>
              </a:ext>
            </a:extLst>
          </p:cNvPr>
          <p:cNvSpPr/>
          <p:nvPr/>
        </p:nvSpPr>
        <p:spPr>
          <a:xfrm>
            <a:off x="8351520" y="6050046"/>
            <a:ext cx="3535680" cy="464871"/>
          </a:xfrm>
          <a:prstGeom prst="rect">
            <a:avLst/>
          </a:prstGeom>
        </p:spPr>
        <p:txBody>
          <a:bodyPr wrap="square">
            <a:spAutoFit/>
          </a:bodyPr>
          <a:lstStyle/>
          <a:p>
            <a:pPr>
              <a:lnSpc>
                <a:spcPct val="150000"/>
              </a:lnSpc>
            </a:pPr>
            <a:r>
              <a:rPr lang="en-US" b="1" dirty="0"/>
              <a:t>Approximately 80,000 customers</a:t>
            </a:r>
          </a:p>
        </p:txBody>
      </p:sp>
      <p:pic>
        <p:nvPicPr>
          <p:cNvPr id="2" name="Picture 1">
            <a:extLst>
              <a:ext uri="{FF2B5EF4-FFF2-40B4-BE49-F238E27FC236}">
                <a16:creationId xmlns:a16="http://schemas.microsoft.com/office/drawing/2014/main" id="{3A6F98C2-EB44-4818-A255-2B2D4E326450}"/>
              </a:ext>
            </a:extLst>
          </p:cNvPr>
          <p:cNvPicPr>
            <a:picLocks noChangeAspect="1"/>
          </p:cNvPicPr>
          <p:nvPr/>
        </p:nvPicPr>
        <p:blipFill>
          <a:blip r:embed="rId2"/>
          <a:stretch>
            <a:fillRect/>
          </a:stretch>
        </p:blipFill>
        <p:spPr>
          <a:xfrm>
            <a:off x="679174" y="411276"/>
            <a:ext cx="10833652" cy="5354190"/>
          </a:xfrm>
          <a:prstGeom prst="rect">
            <a:avLst/>
          </a:prstGeom>
        </p:spPr>
      </p:pic>
    </p:spTree>
    <p:extLst>
      <p:ext uri="{BB962C8B-B14F-4D97-AF65-F5344CB8AC3E}">
        <p14:creationId xmlns:p14="http://schemas.microsoft.com/office/powerpoint/2010/main" val="2005717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66822-E703-4D3B-9AD3-EA2E42D8B09A}"/>
              </a:ext>
            </a:extLst>
          </p:cNvPr>
          <p:cNvSpPr>
            <a:spLocks noGrp="1"/>
          </p:cNvSpPr>
          <p:nvPr>
            <p:ph type="title"/>
          </p:nvPr>
        </p:nvSpPr>
        <p:spPr>
          <a:xfrm>
            <a:off x="838200" y="233818"/>
            <a:ext cx="10515600" cy="681355"/>
          </a:xfrm>
        </p:spPr>
        <p:txBody>
          <a:bodyPr>
            <a:normAutofit/>
          </a:bodyPr>
          <a:lstStyle/>
          <a:p>
            <a:pPr algn="ctr"/>
            <a:r>
              <a:rPr lang="en-US" sz="3600" b="1" dirty="0">
                <a:solidFill>
                  <a:srgbClr val="7030A0"/>
                </a:solidFill>
              </a:rPr>
              <a:t>Change in Trend and Seasonality from March 2020</a:t>
            </a:r>
            <a:endParaRPr lang="en-US" sz="3600" dirty="0">
              <a:solidFill>
                <a:srgbClr val="7030A0"/>
              </a:solidFill>
            </a:endParaRPr>
          </a:p>
        </p:txBody>
      </p:sp>
      <p:sp>
        <p:nvSpPr>
          <p:cNvPr id="5" name="TextBox 4">
            <a:extLst>
              <a:ext uri="{FF2B5EF4-FFF2-40B4-BE49-F238E27FC236}">
                <a16:creationId xmlns:a16="http://schemas.microsoft.com/office/drawing/2014/main" id="{936A07BB-9611-4756-AE2E-07FE3AA023F4}"/>
              </a:ext>
            </a:extLst>
          </p:cNvPr>
          <p:cNvSpPr txBox="1"/>
          <p:nvPr/>
        </p:nvSpPr>
        <p:spPr>
          <a:xfrm>
            <a:off x="838200" y="5746432"/>
            <a:ext cx="10652760" cy="646331"/>
          </a:xfrm>
          <a:prstGeom prst="rect">
            <a:avLst/>
          </a:prstGeom>
          <a:noFill/>
        </p:spPr>
        <p:txBody>
          <a:bodyPr wrap="square" rtlCol="0">
            <a:spAutoFit/>
          </a:bodyPr>
          <a:lstStyle/>
          <a:p>
            <a:pPr marL="285750" indent="-285750">
              <a:buFont typeface="Arial" panose="020B0604020202020204" pitchFamily="34" charset="0"/>
              <a:buChar char="•"/>
            </a:pPr>
            <a:r>
              <a:rPr lang="en-US" b="1" dirty="0"/>
              <a:t>Feb 2020 was 29 days</a:t>
            </a:r>
          </a:p>
          <a:p>
            <a:pPr marL="285750" indent="-285750">
              <a:buFont typeface="Arial" panose="020B0604020202020204" pitchFamily="34" charset="0"/>
              <a:buChar char="•"/>
            </a:pPr>
            <a:r>
              <a:rPr lang="en-US" b="1" dirty="0"/>
              <a:t>Decrease in usage from March 2020 and continue until June compared with months in previous years</a:t>
            </a:r>
          </a:p>
        </p:txBody>
      </p:sp>
      <p:pic>
        <p:nvPicPr>
          <p:cNvPr id="3" name="Picture 2">
            <a:extLst>
              <a:ext uri="{FF2B5EF4-FFF2-40B4-BE49-F238E27FC236}">
                <a16:creationId xmlns:a16="http://schemas.microsoft.com/office/drawing/2014/main" id="{113D54F7-F265-4681-831C-4ADB95F7B36F}"/>
              </a:ext>
            </a:extLst>
          </p:cNvPr>
          <p:cNvPicPr>
            <a:picLocks noChangeAspect="1"/>
          </p:cNvPicPr>
          <p:nvPr/>
        </p:nvPicPr>
        <p:blipFill>
          <a:blip r:embed="rId3"/>
          <a:stretch>
            <a:fillRect/>
          </a:stretch>
        </p:blipFill>
        <p:spPr>
          <a:xfrm>
            <a:off x="437580" y="1287896"/>
            <a:ext cx="11316840" cy="3845665"/>
          </a:xfrm>
          <a:prstGeom prst="rect">
            <a:avLst/>
          </a:prstGeom>
        </p:spPr>
      </p:pic>
    </p:spTree>
    <p:extLst>
      <p:ext uri="{BB962C8B-B14F-4D97-AF65-F5344CB8AC3E}">
        <p14:creationId xmlns:p14="http://schemas.microsoft.com/office/powerpoint/2010/main" val="1209078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E1D9E-2B9E-4D7F-A3B8-20F1FAD35E20}"/>
              </a:ext>
            </a:extLst>
          </p:cNvPr>
          <p:cNvSpPr>
            <a:spLocks noGrp="1"/>
          </p:cNvSpPr>
          <p:nvPr>
            <p:ph type="title"/>
          </p:nvPr>
        </p:nvSpPr>
        <p:spPr>
          <a:xfrm>
            <a:off x="540027" y="126586"/>
            <a:ext cx="10515600" cy="941871"/>
          </a:xfrm>
        </p:spPr>
        <p:txBody>
          <a:bodyPr>
            <a:normAutofit/>
          </a:bodyPr>
          <a:lstStyle/>
          <a:p>
            <a:pPr algn="ctr"/>
            <a:r>
              <a:rPr lang="en-US" sz="3600" b="1" dirty="0">
                <a:solidFill>
                  <a:srgbClr val="7030A0"/>
                </a:solidFill>
              </a:rPr>
              <a:t>What Segments had more role in a different trend? </a:t>
            </a:r>
          </a:p>
        </p:txBody>
      </p:sp>
      <p:pic>
        <p:nvPicPr>
          <p:cNvPr id="6" name="Picture 5">
            <a:extLst>
              <a:ext uri="{FF2B5EF4-FFF2-40B4-BE49-F238E27FC236}">
                <a16:creationId xmlns:a16="http://schemas.microsoft.com/office/drawing/2014/main" id="{2E0FAD1C-C971-47F2-BD25-6A648200A547}"/>
              </a:ext>
            </a:extLst>
          </p:cNvPr>
          <p:cNvPicPr>
            <a:picLocks noChangeAspect="1"/>
          </p:cNvPicPr>
          <p:nvPr/>
        </p:nvPicPr>
        <p:blipFill>
          <a:blip r:embed="rId2"/>
          <a:stretch>
            <a:fillRect/>
          </a:stretch>
        </p:blipFill>
        <p:spPr>
          <a:xfrm>
            <a:off x="1182756" y="1068457"/>
            <a:ext cx="9402418" cy="5042598"/>
          </a:xfrm>
          <a:prstGeom prst="rect">
            <a:avLst/>
          </a:prstGeom>
        </p:spPr>
      </p:pic>
    </p:spTree>
    <p:extLst>
      <p:ext uri="{BB962C8B-B14F-4D97-AF65-F5344CB8AC3E}">
        <p14:creationId xmlns:p14="http://schemas.microsoft.com/office/powerpoint/2010/main" val="785981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EE8B0-E21A-42BC-8EB6-5F278D016981}"/>
              </a:ext>
            </a:extLst>
          </p:cNvPr>
          <p:cNvSpPr>
            <a:spLocks noGrp="1"/>
          </p:cNvSpPr>
          <p:nvPr>
            <p:ph type="title"/>
          </p:nvPr>
        </p:nvSpPr>
        <p:spPr>
          <a:xfrm>
            <a:off x="616778" y="44974"/>
            <a:ext cx="10624379" cy="793115"/>
          </a:xfrm>
        </p:spPr>
        <p:txBody>
          <a:bodyPr>
            <a:normAutofit fontScale="90000"/>
          </a:bodyPr>
          <a:lstStyle/>
          <a:p>
            <a:r>
              <a:rPr lang="en-US" sz="3600" b="1" dirty="0">
                <a:solidFill>
                  <a:srgbClr val="7030A0"/>
                </a:solidFill>
              </a:rPr>
              <a:t>Shutdown and Decrease in non-Residential Segment in 2020</a:t>
            </a:r>
          </a:p>
        </p:txBody>
      </p:sp>
      <p:sp>
        <p:nvSpPr>
          <p:cNvPr id="11" name="TextBox 10">
            <a:extLst>
              <a:ext uri="{FF2B5EF4-FFF2-40B4-BE49-F238E27FC236}">
                <a16:creationId xmlns:a16="http://schemas.microsoft.com/office/drawing/2014/main" id="{56187C2C-E366-4CFA-8644-7C297247F01A}"/>
              </a:ext>
            </a:extLst>
          </p:cNvPr>
          <p:cNvSpPr txBox="1"/>
          <p:nvPr/>
        </p:nvSpPr>
        <p:spPr>
          <a:xfrm>
            <a:off x="6306378" y="1520687"/>
            <a:ext cx="5788440" cy="13542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200" b="1" dirty="0"/>
              <a:t>Shutdown and sharp drop in April and May</a:t>
            </a:r>
          </a:p>
          <a:p>
            <a:pPr marL="285750" indent="-285750">
              <a:lnSpc>
                <a:spcPct val="150000"/>
              </a:lnSpc>
              <a:buFont typeface="Arial" panose="020B0604020202020204" pitchFamily="34" charset="0"/>
              <a:buChar char="•"/>
            </a:pPr>
            <a:r>
              <a:rPr lang="en-US" sz="2200" b="1" dirty="0"/>
              <a:t>Reopen and usage jump in June</a:t>
            </a:r>
          </a:p>
          <a:p>
            <a:endParaRPr lang="en-US" sz="1600" dirty="0"/>
          </a:p>
        </p:txBody>
      </p:sp>
      <p:pic>
        <p:nvPicPr>
          <p:cNvPr id="12" name="Picture 11">
            <a:extLst>
              <a:ext uri="{FF2B5EF4-FFF2-40B4-BE49-F238E27FC236}">
                <a16:creationId xmlns:a16="http://schemas.microsoft.com/office/drawing/2014/main" id="{0DEC71F4-F4B3-4345-8FE8-D30C915BF1AD}"/>
              </a:ext>
            </a:extLst>
          </p:cNvPr>
          <p:cNvPicPr>
            <a:picLocks noChangeAspect="1"/>
          </p:cNvPicPr>
          <p:nvPr/>
        </p:nvPicPr>
        <p:blipFill>
          <a:blip r:embed="rId3"/>
          <a:stretch>
            <a:fillRect/>
          </a:stretch>
        </p:blipFill>
        <p:spPr>
          <a:xfrm>
            <a:off x="327505" y="864917"/>
            <a:ext cx="5788439" cy="2640727"/>
          </a:xfrm>
          <a:prstGeom prst="rect">
            <a:avLst/>
          </a:prstGeom>
        </p:spPr>
      </p:pic>
      <p:pic>
        <p:nvPicPr>
          <p:cNvPr id="13" name="Picture 12">
            <a:extLst>
              <a:ext uri="{FF2B5EF4-FFF2-40B4-BE49-F238E27FC236}">
                <a16:creationId xmlns:a16="http://schemas.microsoft.com/office/drawing/2014/main" id="{24B70D5F-600E-4615-93A9-1F6ED53005FE}"/>
              </a:ext>
            </a:extLst>
          </p:cNvPr>
          <p:cNvPicPr>
            <a:picLocks noChangeAspect="1"/>
          </p:cNvPicPr>
          <p:nvPr/>
        </p:nvPicPr>
        <p:blipFill>
          <a:blip r:embed="rId4"/>
          <a:stretch>
            <a:fillRect/>
          </a:stretch>
        </p:blipFill>
        <p:spPr>
          <a:xfrm>
            <a:off x="6097654" y="3834508"/>
            <a:ext cx="5788440" cy="2636515"/>
          </a:xfrm>
          <a:prstGeom prst="rect">
            <a:avLst/>
          </a:prstGeom>
        </p:spPr>
      </p:pic>
      <p:pic>
        <p:nvPicPr>
          <p:cNvPr id="14" name="Picture 13">
            <a:extLst>
              <a:ext uri="{FF2B5EF4-FFF2-40B4-BE49-F238E27FC236}">
                <a16:creationId xmlns:a16="http://schemas.microsoft.com/office/drawing/2014/main" id="{247BEEB4-F484-433A-B1E6-3B6347363658}"/>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04165" y="3821803"/>
            <a:ext cx="5791835" cy="2649220"/>
          </a:xfrm>
          <a:prstGeom prst="rect">
            <a:avLst/>
          </a:prstGeom>
          <a:noFill/>
          <a:ln>
            <a:noFill/>
          </a:ln>
        </p:spPr>
      </p:pic>
    </p:spTree>
    <p:extLst>
      <p:ext uri="{BB962C8B-B14F-4D97-AF65-F5344CB8AC3E}">
        <p14:creationId xmlns:p14="http://schemas.microsoft.com/office/powerpoint/2010/main" val="37740650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ED18B-E046-4FEA-86DC-ADAEEE9703F0}"/>
              </a:ext>
            </a:extLst>
          </p:cNvPr>
          <p:cNvSpPr>
            <a:spLocks noGrp="1"/>
          </p:cNvSpPr>
          <p:nvPr>
            <p:ph type="title"/>
          </p:nvPr>
        </p:nvSpPr>
        <p:spPr>
          <a:xfrm>
            <a:off x="323022" y="176599"/>
            <a:ext cx="9978887" cy="906766"/>
          </a:xfrm>
        </p:spPr>
        <p:txBody>
          <a:bodyPr>
            <a:normAutofit/>
          </a:bodyPr>
          <a:lstStyle/>
          <a:p>
            <a:r>
              <a:rPr lang="en-US" sz="3600" b="1" dirty="0">
                <a:solidFill>
                  <a:srgbClr val="7030A0"/>
                </a:solidFill>
              </a:rPr>
              <a:t>No Significant Decrease in Residential Usage in 2020</a:t>
            </a:r>
          </a:p>
        </p:txBody>
      </p:sp>
      <p:pic>
        <p:nvPicPr>
          <p:cNvPr id="6" name="Picture 5">
            <a:extLst>
              <a:ext uri="{FF2B5EF4-FFF2-40B4-BE49-F238E27FC236}">
                <a16:creationId xmlns:a16="http://schemas.microsoft.com/office/drawing/2014/main" id="{031DE1C3-DA0F-46F1-A856-2231AE4C29E3}"/>
              </a:ext>
            </a:extLst>
          </p:cNvPr>
          <p:cNvPicPr>
            <a:picLocks noChangeAspect="1"/>
          </p:cNvPicPr>
          <p:nvPr/>
        </p:nvPicPr>
        <p:blipFill>
          <a:blip r:embed="rId3"/>
          <a:stretch>
            <a:fillRect/>
          </a:stretch>
        </p:blipFill>
        <p:spPr>
          <a:xfrm>
            <a:off x="6262621" y="1218798"/>
            <a:ext cx="5635204" cy="2550754"/>
          </a:xfrm>
          <a:prstGeom prst="rect">
            <a:avLst/>
          </a:prstGeom>
        </p:spPr>
      </p:pic>
      <p:pic>
        <p:nvPicPr>
          <p:cNvPr id="7" name="Picture 6">
            <a:extLst>
              <a:ext uri="{FF2B5EF4-FFF2-40B4-BE49-F238E27FC236}">
                <a16:creationId xmlns:a16="http://schemas.microsoft.com/office/drawing/2014/main" id="{6883DB84-202E-4206-ADFF-70F3CE9F3CC7}"/>
              </a:ext>
            </a:extLst>
          </p:cNvPr>
          <p:cNvPicPr>
            <a:picLocks noChangeAspect="1"/>
          </p:cNvPicPr>
          <p:nvPr/>
        </p:nvPicPr>
        <p:blipFill>
          <a:blip r:embed="rId4"/>
          <a:stretch>
            <a:fillRect/>
          </a:stretch>
        </p:blipFill>
        <p:spPr>
          <a:xfrm>
            <a:off x="221974" y="3904985"/>
            <a:ext cx="5874026" cy="2658398"/>
          </a:xfrm>
          <a:prstGeom prst="rect">
            <a:avLst/>
          </a:prstGeom>
        </p:spPr>
      </p:pic>
      <p:sp>
        <p:nvSpPr>
          <p:cNvPr id="9" name="TextBox 8">
            <a:extLst>
              <a:ext uri="{FF2B5EF4-FFF2-40B4-BE49-F238E27FC236}">
                <a16:creationId xmlns:a16="http://schemas.microsoft.com/office/drawing/2014/main" id="{8E6236D2-9B3E-4758-A065-57CAF5D365BA}"/>
              </a:ext>
            </a:extLst>
          </p:cNvPr>
          <p:cNvSpPr txBox="1"/>
          <p:nvPr/>
        </p:nvSpPr>
        <p:spPr>
          <a:xfrm>
            <a:off x="582127" y="1428747"/>
            <a:ext cx="5347253" cy="240065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Single family kept its trend</a:t>
            </a:r>
          </a:p>
          <a:p>
            <a:pPr marL="342900" indent="-342900">
              <a:lnSpc>
                <a:spcPct val="150000"/>
              </a:lnSpc>
              <a:buFont typeface="Arial" panose="020B0604020202020204" pitchFamily="34" charset="0"/>
              <a:buChar char="•"/>
            </a:pPr>
            <a:r>
              <a:rPr lang="en-US" sz="2400" b="1" dirty="0"/>
              <a:t>Multi family and duplex:</a:t>
            </a:r>
          </a:p>
          <a:p>
            <a:pPr marL="800100" lvl="1" indent="-342900">
              <a:buFont typeface="Arial" panose="020B0604020202020204" pitchFamily="34" charset="0"/>
              <a:buChar char="•"/>
            </a:pPr>
            <a:r>
              <a:rPr lang="en-US" sz="2000" b="1" dirty="0"/>
              <a:t>Normal increase from March to May</a:t>
            </a:r>
          </a:p>
          <a:p>
            <a:pPr marL="800100" lvl="1" indent="-342900">
              <a:buFont typeface="Arial" panose="020B0604020202020204" pitchFamily="34" charset="0"/>
              <a:buChar char="•"/>
            </a:pPr>
            <a:r>
              <a:rPr lang="en-US" sz="2000" b="1" dirty="0"/>
              <a:t>Decrease in May</a:t>
            </a:r>
          </a:p>
          <a:p>
            <a:pPr marL="800100" lvl="1" indent="-342900">
              <a:buFont typeface="Arial" panose="020B0604020202020204" pitchFamily="34" charset="0"/>
              <a:buChar char="•"/>
            </a:pPr>
            <a:r>
              <a:rPr lang="en-US" sz="2000" b="1" dirty="0"/>
              <a:t>Grow in June </a:t>
            </a:r>
          </a:p>
          <a:p>
            <a:endParaRPr lang="en-US" dirty="0"/>
          </a:p>
        </p:txBody>
      </p:sp>
      <p:pic>
        <p:nvPicPr>
          <p:cNvPr id="10" name="Picture 9">
            <a:extLst>
              <a:ext uri="{FF2B5EF4-FFF2-40B4-BE49-F238E27FC236}">
                <a16:creationId xmlns:a16="http://schemas.microsoft.com/office/drawing/2014/main" id="{3958C03F-8416-4684-8E73-06A16BA42074}"/>
              </a:ext>
            </a:extLst>
          </p:cNvPr>
          <p:cNvPicPr>
            <a:picLocks noChangeAspect="1"/>
          </p:cNvPicPr>
          <p:nvPr/>
        </p:nvPicPr>
        <p:blipFill>
          <a:blip r:embed="rId5"/>
          <a:stretch>
            <a:fillRect/>
          </a:stretch>
        </p:blipFill>
        <p:spPr>
          <a:xfrm>
            <a:off x="6071918" y="3904985"/>
            <a:ext cx="5908048" cy="2658398"/>
          </a:xfrm>
          <a:prstGeom prst="rect">
            <a:avLst/>
          </a:prstGeom>
        </p:spPr>
      </p:pic>
    </p:spTree>
    <p:extLst>
      <p:ext uri="{BB962C8B-B14F-4D97-AF65-F5344CB8AC3E}">
        <p14:creationId xmlns:p14="http://schemas.microsoft.com/office/powerpoint/2010/main" val="14851974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A6B28F-39C1-41A7-9B2F-0252DBD820D2}"/>
              </a:ext>
            </a:extLst>
          </p:cNvPr>
          <p:cNvPicPr>
            <a:picLocks noChangeAspect="1"/>
          </p:cNvPicPr>
          <p:nvPr/>
        </p:nvPicPr>
        <p:blipFill>
          <a:blip r:embed="rId2"/>
          <a:stretch>
            <a:fillRect/>
          </a:stretch>
        </p:blipFill>
        <p:spPr>
          <a:xfrm>
            <a:off x="1241487" y="1149684"/>
            <a:ext cx="8702613" cy="5270083"/>
          </a:xfrm>
          <a:prstGeom prst="rect">
            <a:avLst/>
          </a:prstGeom>
        </p:spPr>
      </p:pic>
      <p:sp>
        <p:nvSpPr>
          <p:cNvPr id="5" name="TextBox 4">
            <a:extLst>
              <a:ext uri="{FF2B5EF4-FFF2-40B4-BE49-F238E27FC236}">
                <a16:creationId xmlns:a16="http://schemas.microsoft.com/office/drawing/2014/main" id="{4F895F61-DA77-4BCC-8786-F956A42F05D3}"/>
              </a:ext>
            </a:extLst>
          </p:cNvPr>
          <p:cNvSpPr txBox="1"/>
          <p:nvPr/>
        </p:nvSpPr>
        <p:spPr>
          <a:xfrm>
            <a:off x="566530" y="264298"/>
            <a:ext cx="11295822" cy="400110"/>
          </a:xfrm>
          <a:prstGeom prst="rect">
            <a:avLst/>
          </a:prstGeom>
          <a:noFill/>
        </p:spPr>
        <p:txBody>
          <a:bodyPr wrap="square" rtlCol="0">
            <a:spAutoFit/>
          </a:bodyPr>
          <a:lstStyle/>
          <a:p>
            <a:r>
              <a:rPr lang="en-US" sz="2000" b="1" dirty="0">
                <a:solidFill>
                  <a:srgbClr val="7030A0"/>
                </a:solidFill>
              </a:rPr>
              <a:t>Single-Family and Multi-Family usage tried to offset the decrease in Commercial usage from March 2020</a:t>
            </a:r>
          </a:p>
        </p:txBody>
      </p:sp>
    </p:spTree>
    <p:extLst>
      <p:ext uri="{BB962C8B-B14F-4D97-AF65-F5344CB8AC3E}">
        <p14:creationId xmlns:p14="http://schemas.microsoft.com/office/powerpoint/2010/main" val="9558074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1587</Words>
  <Application>Microsoft Office PowerPoint</Application>
  <PresentationFormat>Widescreen</PresentationFormat>
  <Paragraphs>241</Paragraphs>
  <Slides>26</Slides>
  <Notes>11</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26</vt:i4>
      </vt:variant>
    </vt:vector>
  </HeadingPairs>
  <TitlesOfParts>
    <vt:vector size="31" baseType="lpstr">
      <vt:lpstr>Arial</vt:lpstr>
      <vt:lpstr>Calibri</vt:lpstr>
      <vt:lpstr>Calibri Light</vt:lpstr>
      <vt:lpstr>Office Theme</vt:lpstr>
      <vt:lpstr>Paintbrush Picture</vt:lpstr>
      <vt:lpstr>How Did the COVID-Pandemic Impact Water Usage in Long Beach, CA?</vt:lpstr>
      <vt:lpstr>The Problem</vt:lpstr>
      <vt:lpstr>Who might care?</vt:lpstr>
      <vt:lpstr>PowerPoint Presentation</vt:lpstr>
      <vt:lpstr>Change in Trend and Seasonality from March 2020</vt:lpstr>
      <vt:lpstr>What Segments had more role in a different trend? </vt:lpstr>
      <vt:lpstr>Shutdown and Decrease in non-Residential Segment in 2020</vt:lpstr>
      <vt:lpstr>No Significant Decrease in Residential Usage in 2020</vt:lpstr>
      <vt:lpstr>PowerPoint Presentation</vt:lpstr>
      <vt:lpstr>Non-Stationary Average Usage Time Series </vt:lpstr>
      <vt:lpstr>Automatic Decomposed Trend vs Time Independent Trend Time Independent Seasonality</vt:lpstr>
      <vt:lpstr>Non-Stationary Average Usage Time Series </vt:lpstr>
      <vt:lpstr>Make  Time Series Stationary using Difference Transforming</vt:lpstr>
      <vt:lpstr>Stationary Differenced Series (lag 1 order 2)</vt:lpstr>
      <vt:lpstr>Prediction of SARIMAX</vt:lpstr>
      <vt:lpstr>Performance of Univariant Time Forecasting Models</vt:lpstr>
      <vt:lpstr>Importance Features</vt:lpstr>
      <vt:lpstr>Compare Performance of Models Tested</vt:lpstr>
      <vt:lpstr>PowerPoint Presentation</vt:lpstr>
      <vt:lpstr>How Much Water Used in each Month?   (based on the Records of Water Meter )</vt:lpstr>
      <vt:lpstr>How Much Water Used in each Month?   </vt:lpstr>
      <vt:lpstr>How Much Water Used in each Month?   </vt:lpstr>
      <vt:lpstr>How Much Water Used in each Month?   </vt:lpstr>
      <vt:lpstr>How Much Water Used in each Month?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Did the COVID-Pandemic Impact Water Usage in Long Beach, CA?</dc:title>
  <dc:creator>Ensieh Bahrami</dc:creator>
  <cp:lastModifiedBy>Ensieh Bahrami</cp:lastModifiedBy>
  <cp:revision>2</cp:revision>
  <dcterms:created xsi:type="dcterms:W3CDTF">2021-03-16T07:33:11Z</dcterms:created>
  <dcterms:modified xsi:type="dcterms:W3CDTF">2021-03-16T07:36:14Z</dcterms:modified>
</cp:coreProperties>
</file>

<file path=docProps/thumbnail.jpeg>
</file>